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56" r:id="rId3"/>
    <p:sldId id="259" r:id="rId4"/>
    <p:sldId id="260" r:id="rId5"/>
    <p:sldId id="258" r:id="rId6"/>
    <p:sldId id="261" r:id="rId7"/>
    <p:sldId id="262" r:id="rId8"/>
    <p:sldId id="266" r:id="rId9"/>
    <p:sldId id="264" r:id="rId10"/>
    <p:sldId id="263" r:id="rId11"/>
  </p:sldIdLst>
  <p:sldSz cx="12801600" cy="9601200" type="A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13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fr-FR"/>
              <a:t>Modifiez le style du titre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1229893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16594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95234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413447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fr-FR"/>
              <a:t>Modifiez le style du titre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93547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1222329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fr-FR"/>
              <a:t>Modifiez le style du titre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fr-FR"/>
              <a:t>Cliquez pour modifier les styles du texte du masque</a:t>
            </a:r>
          </a:p>
        </p:txBody>
      </p:sp>
      <p:sp>
        <p:nvSpPr>
          <p:cNvPr id="4" name="Content Placeholder 3"/>
          <p:cNvSpPr>
            <a:spLocks noGrp="1"/>
          </p:cNvSpPr>
          <p:nvPr>
            <p:ph sz="half" idx="2"/>
          </p:nvPr>
        </p:nvSpPr>
        <p:spPr>
          <a:xfrm>
            <a:off x="881779" y="3507105"/>
            <a:ext cx="5415676" cy="51584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fr-FR"/>
              <a:t>Cliquez pour modifier les styles du texte du masque</a:t>
            </a:r>
          </a:p>
        </p:txBody>
      </p:sp>
      <p:sp>
        <p:nvSpPr>
          <p:cNvPr id="6" name="Content Placeholder 5"/>
          <p:cNvSpPr>
            <a:spLocks noGrp="1"/>
          </p:cNvSpPr>
          <p:nvPr>
            <p:ph sz="quarter" idx="4"/>
          </p:nvPr>
        </p:nvSpPr>
        <p:spPr>
          <a:xfrm>
            <a:off x="6480811" y="3507105"/>
            <a:ext cx="5442347" cy="51584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8741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34716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106320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fr-FR"/>
              <a:t>Modifiez le style du titre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69453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fr-FR"/>
              <a:t>Modifiez le style du titre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7AB1C66-D3C4-4B47-A2B7-915F9D259C80}" type="datetimeFigureOut">
              <a:rPr lang="fr-FR" smtClean="0"/>
              <a:t>22/03/2020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99FC393-1022-43B4-87E6-0D4C347D6D60}" type="slidenum">
              <a:rPr lang="fr-FR" smtClean="0"/>
              <a:t>‹N°›</a:t>
            </a:fld>
            <a:endParaRPr lang="fr-FR" dirty="0"/>
          </a:p>
        </p:txBody>
      </p:sp>
    </p:spTree>
    <p:extLst>
      <p:ext uri="{BB962C8B-B14F-4D97-AF65-F5344CB8AC3E}">
        <p14:creationId xmlns:p14="http://schemas.microsoft.com/office/powerpoint/2010/main" val="210124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A7AB1C66-D3C4-4B47-A2B7-915F9D259C80}" type="datetimeFigureOut">
              <a:rPr lang="fr-FR" smtClean="0"/>
              <a:t>22/03/2020</a:t>
            </a:fld>
            <a:endParaRPr lang="fr-FR"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799FC393-1022-43B4-87E6-0D4C347D6D60}" type="slidenum">
              <a:rPr lang="fr-FR" smtClean="0"/>
              <a:t>‹N°›</a:t>
            </a:fld>
            <a:endParaRPr lang="fr-FR" dirty="0"/>
          </a:p>
        </p:txBody>
      </p:sp>
    </p:spTree>
    <p:extLst>
      <p:ext uri="{BB962C8B-B14F-4D97-AF65-F5344CB8AC3E}">
        <p14:creationId xmlns:p14="http://schemas.microsoft.com/office/powerpoint/2010/main" val="3375442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22C5D-7FB0-4F6A-BC1B-A91C5E7C6889}"/>
              </a:ext>
            </a:extLst>
          </p:cNvPr>
          <p:cNvSpPr>
            <a:spLocks noGrp="1"/>
          </p:cNvSpPr>
          <p:nvPr>
            <p:ph type="title"/>
          </p:nvPr>
        </p:nvSpPr>
        <p:spPr/>
        <p:txBody>
          <a:bodyPr/>
          <a:lstStyle/>
          <a:p>
            <a:r>
              <a:rPr lang="fr-FR" dirty="0"/>
              <a:t>Selma kassa 17A92          PFE13</a:t>
            </a:r>
          </a:p>
        </p:txBody>
      </p:sp>
      <p:sp>
        <p:nvSpPr>
          <p:cNvPr id="3" name="Espace réservé du contenu 2">
            <a:extLst>
              <a:ext uri="{FF2B5EF4-FFF2-40B4-BE49-F238E27FC236}">
                <a16:creationId xmlns:a16="http://schemas.microsoft.com/office/drawing/2014/main" id="{2D0B951A-ED60-4CC0-9962-EC2F32CD4953}"/>
              </a:ext>
            </a:extLst>
          </p:cNvPr>
          <p:cNvSpPr>
            <a:spLocks noGrp="1"/>
          </p:cNvSpPr>
          <p:nvPr>
            <p:ph idx="1"/>
          </p:nvPr>
        </p:nvSpPr>
        <p:spPr>
          <a:xfrm>
            <a:off x="880110" y="5795024"/>
            <a:ext cx="11041380" cy="6091873"/>
          </a:xfrm>
        </p:spPr>
        <p:txBody>
          <a:bodyPr/>
          <a:lstStyle/>
          <a:p>
            <a:r>
              <a:rPr lang="fr-FR" dirty="0"/>
              <a:t>Bibliographie </a:t>
            </a:r>
          </a:p>
          <a:p>
            <a:r>
              <a:rPr lang="fr-FR" dirty="0"/>
              <a:t>Site </a:t>
            </a:r>
          </a:p>
        </p:txBody>
      </p:sp>
      <p:sp>
        <p:nvSpPr>
          <p:cNvPr id="4" name="Titre 1">
            <a:extLst>
              <a:ext uri="{FF2B5EF4-FFF2-40B4-BE49-F238E27FC236}">
                <a16:creationId xmlns:a16="http://schemas.microsoft.com/office/drawing/2014/main" id="{2F6AC58C-9854-4C99-B2D0-96ACC01BE4BB}"/>
              </a:ext>
            </a:extLst>
          </p:cNvPr>
          <p:cNvSpPr txBox="1">
            <a:spLocks/>
          </p:cNvSpPr>
          <p:nvPr/>
        </p:nvSpPr>
        <p:spPr>
          <a:xfrm>
            <a:off x="880110" y="2944812"/>
            <a:ext cx="11041380" cy="1855788"/>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just"/>
            <a:r>
              <a:rPr lang="fr-FR" sz="3200" dirty="0"/>
              <a:t>le belvédère du dessert / innovation et retour aux sources / un équipement culturel touristique au cœur du Sahara</a:t>
            </a:r>
          </a:p>
        </p:txBody>
      </p:sp>
    </p:spTree>
    <p:extLst>
      <p:ext uri="{BB962C8B-B14F-4D97-AF65-F5344CB8AC3E}">
        <p14:creationId xmlns:p14="http://schemas.microsoft.com/office/powerpoint/2010/main" val="2497655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9489F02-A871-4118-AA71-6E35A754600D}"/>
              </a:ext>
            </a:extLst>
          </p:cNvPr>
          <p:cNvPicPr>
            <a:picLocks noChangeAspect="1"/>
          </p:cNvPicPr>
          <p:nvPr/>
        </p:nvPicPr>
        <p:blipFill>
          <a:blip r:embed="rId2"/>
          <a:stretch>
            <a:fillRect/>
          </a:stretch>
        </p:blipFill>
        <p:spPr>
          <a:xfrm>
            <a:off x="5039202" y="368444"/>
            <a:ext cx="4062058" cy="4716607"/>
          </a:xfrm>
          <a:prstGeom prst="rect">
            <a:avLst/>
          </a:prstGeom>
        </p:spPr>
      </p:pic>
      <p:pic>
        <p:nvPicPr>
          <p:cNvPr id="8" name="Image 7">
            <a:extLst>
              <a:ext uri="{FF2B5EF4-FFF2-40B4-BE49-F238E27FC236}">
                <a16:creationId xmlns:a16="http://schemas.microsoft.com/office/drawing/2014/main" id="{5FB6F5C2-526F-4565-81E6-F3B7297CBDF3}"/>
              </a:ext>
            </a:extLst>
          </p:cNvPr>
          <p:cNvPicPr>
            <a:picLocks noChangeAspect="1"/>
          </p:cNvPicPr>
          <p:nvPr/>
        </p:nvPicPr>
        <p:blipFill>
          <a:blip r:embed="rId3"/>
          <a:stretch>
            <a:fillRect/>
          </a:stretch>
        </p:blipFill>
        <p:spPr>
          <a:xfrm>
            <a:off x="2382561" y="5085051"/>
            <a:ext cx="8982075" cy="4391025"/>
          </a:xfrm>
          <a:prstGeom prst="rect">
            <a:avLst/>
          </a:prstGeom>
        </p:spPr>
      </p:pic>
      <p:sp>
        <p:nvSpPr>
          <p:cNvPr id="10" name="ZoneTexte 9">
            <a:extLst>
              <a:ext uri="{FF2B5EF4-FFF2-40B4-BE49-F238E27FC236}">
                <a16:creationId xmlns:a16="http://schemas.microsoft.com/office/drawing/2014/main" id="{5F0E1498-144A-4F55-A6C6-9F05DF189617}"/>
              </a:ext>
            </a:extLst>
          </p:cNvPr>
          <p:cNvSpPr txBox="1"/>
          <p:nvPr/>
        </p:nvSpPr>
        <p:spPr>
          <a:xfrm>
            <a:off x="2796122" y="8766486"/>
            <a:ext cx="543978" cy="369332"/>
          </a:xfrm>
          <a:prstGeom prst="rect">
            <a:avLst/>
          </a:prstGeom>
          <a:noFill/>
        </p:spPr>
        <p:txBody>
          <a:bodyPr wrap="square" rtlCol="0">
            <a:spAutoFit/>
          </a:bodyPr>
          <a:lstStyle/>
          <a:p>
            <a:r>
              <a:rPr lang="fr-FR" dirty="0"/>
              <a:t>0 m</a:t>
            </a:r>
          </a:p>
        </p:txBody>
      </p:sp>
      <p:sp>
        <p:nvSpPr>
          <p:cNvPr id="11" name="ZoneTexte 10">
            <a:extLst>
              <a:ext uri="{FF2B5EF4-FFF2-40B4-BE49-F238E27FC236}">
                <a16:creationId xmlns:a16="http://schemas.microsoft.com/office/drawing/2014/main" id="{7DE53414-21F8-4E7E-84F1-87D3A91ED65A}"/>
              </a:ext>
            </a:extLst>
          </p:cNvPr>
          <p:cNvSpPr txBox="1"/>
          <p:nvPr/>
        </p:nvSpPr>
        <p:spPr>
          <a:xfrm>
            <a:off x="3359897" y="8643960"/>
            <a:ext cx="434397" cy="369332"/>
          </a:xfrm>
          <a:prstGeom prst="rect">
            <a:avLst/>
          </a:prstGeom>
          <a:noFill/>
        </p:spPr>
        <p:txBody>
          <a:bodyPr wrap="square" rtlCol="0">
            <a:spAutoFit/>
          </a:bodyPr>
          <a:lstStyle/>
          <a:p>
            <a:r>
              <a:rPr lang="fr-FR" dirty="0"/>
              <a:t>10</a:t>
            </a:r>
          </a:p>
        </p:txBody>
      </p:sp>
      <p:sp>
        <p:nvSpPr>
          <p:cNvPr id="12" name="ZoneTexte 11">
            <a:extLst>
              <a:ext uri="{FF2B5EF4-FFF2-40B4-BE49-F238E27FC236}">
                <a16:creationId xmlns:a16="http://schemas.microsoft.com/office/drawing/2014/main" id="{67BFC2A3-DC66-4E2C-B17E-35432C5C7935}"/>
              </a:ext>
            </a:extLst>
          </p:cNvPr>
          <p:cNvSpPr txBox="1"/>
          <p:nvPr/>
        </p:nvSpPr>
        <p:spPr>
          <a:xfrm>
            <a:off x="4510137" y="8643960"/>
            <a:ext cx="434397" cy="369332"/>
          </a:xfrm>
          <a:prstGeom prst="rect">
            <a:avLst/>
          </a:prstGeom>
          <a:noFill/>
        </p:spPr>
        <p:txBody>
          <a:bodyPr wrap="square" rtlCol="0">
            <a:spAutoFit/>
          </a:bodyPr>
          <a:lstStyle/>
          <a:p>
            <a:r>
              <a:rPr lang="fr-FR" dirty="0"/>
              <a:t>20</a:t>
            </a:r>
          </a:p>
        </p:txBody>
      </p:sp>
      <p:sp>
        <p:nvSpPr>
          <p:cNvPr id="13" name="ZoneTexte 12">
            <a:extLst>
              <a:ext uri="{FF2B5EF4-FFF2-40B4-BE49-F238E27FC236}">
                <a16:creationId xmlns:a16="http://schemas.microsoft.com/office/drawing/2014/main" id="{78DDFA59-F8BF-4501-906F-4C79950A9DD5}"/>
              </a:ext>
            </a:extLst>
          </p:cNvPr>
          <p:cNvSpPr txBox="1"/>
          <p:nvPr/>
        </p:nvSpPr>
        <p:spPr>
          <a:xfrm>
            <a:off x="5167124" y="8753936"/>
            <a:ext cx="434397" cy="369332"/>
          </a:xfrm>
          <a:prstGeom prst="rect">
            <a:avLst/>
          </a:prstGeom>
          <a:noFill/>
        </p:spPr>
        <p:txBody>
          <a:bodyPr wrap="square" rtlCol="0">
            <a:spAutoFit/>
          </a:bodyPr>
          <a:lstStyle/>
          <a:p>
            <a:r>
              <a:rPr lang="fr-FR" dirty="0"/>
              <a:t>30</a:t>
            </a:r>
          </a:p>
        </p:txBody>
      </p:sp>
      <p:sp>
        <p:nvSpPr>
          <p:cNvPr id="14" name="ZoneTexte 13">
            <a:extLst>
              <a:ext uri="{FF2B5EF4-FFF2-40B4-BE49-F238E27FC236}">
                <a16:creationId xmlns:a16="http://schemas.microsoft.com/office/drawing/2014/main" id="{36E01287-7F5D-4861-AB85-225F1AC261E1}"/>
              </a:ext>
            </a:extLst>
          </p:cNvPr>
          <p:cNvSpPr txBox="1"/>
          <p:nvPr/>
        </p:nvSpPr>
        <p:spPr>
          <a:xfrm rot="18177414">
            <a:off x="7704462" y="1049679"/>
            <a:ext cx="338667" cy="369332"/>
          </a:xfrm>
          <a:prstGeom prst="rect">
            <a:avLst/>
          </a:prstGeom>
          <a:noFill/>
        </p:spPr>
        <p:txBody>
          <a:bodyPr wrap="square" rtlCol="0">
            <a:spAutoFit/>
          </a:bodyPr>
          <a:lstStyle/>
          <a:p>
            <a:r>
              <a:rPr lang="fr-FR" dirty="0"/>
              <a:t>A</a:t>
            </a:r>
          </a:p>
        </p:txBody>
      </p:sp>
      <p:sp>
        <p:nvSpPr>
          <p:cNvPr id="15" name="ZoneTexte 14">
            <a:extLst>
              <a:ext uri="{FF2B5EF4-FFF2-40B4-BE49-F238E27FC236}">
                <a16:creationId xmlns:a16="http://schemas.microsoft.com/office/drawing/2014/main" id="{92A01FF8-7E37-4B86-B989-9A70897740E8}"/>
              </a:ext>
            </a:extLst>
          </p:cNvPr>
          <p:cNvSpPr txBox="1"/>
          <p:nvPr/>
        </p:nvSpPr>
        <p:spPr>
          <a:xfrm rot="2009382">
            <a:off x="7873795" y="1730914"/>
            <a:ext cx="338667" cy="369332"/>
          </a:xfrm>
          <a:prstGeom prst="rect">
            <a:avLst/>
          </a:prstGeom>
          <a:noFill/>
        </p:spPr>
        <p:txBody>
          <a:bodyPr wrap="square" rtlCol="0">
            <a:spAutoFit/>
          </a:bodyPr>
          <a:lstStyle/>
          <a:p>
            <a:r>
              <a:rPr lang="fr-FR" dirty="0"/>
              <a:t>B</a:t>
            </a:r>
          </a:p>
        </p:txBody>
      </p:sp>
      <p:sp>
        <p:nvSpPr>
          <p:cNvPr id="16" name="ZoneTexte 15">
            <a:extLst>
              <a:ext uri="{FF2B5EF4-FFF2-40B4-BE49-F238E27FC236}">
                <a16:creationId xmlns:a16="http://schemas.microsoft.com/office/drawing/2014/main" id="{8BB50120-26DF-4936-A760-B1985066D08A}"/>
              </a:ext>
            </a:extLst>
          </p:cNvPr>
          <p:cNvSpPr txBox="1"/>
          <p:nvPr/>
        </p:nvSpPr>
        <p:spPr>
          <a:xfrm>
            <a:off x="5039202" y="6146612"/>
            <a:ext cx="1581731" cy="369332"/>
          </a:xfrm>
          <a:prstGeom prst="rect">
            <a:avLst/>
          </a:prstGeom>
          <a:noFill/>
        </p:spPr>
        <p:txBody>
          <a:bodyPr wrap="square" rtlCol="0">
            <a:spAutoFit/>
          </a:bodyPr>
          <a:lstStyle/>
          <a:p>
            <a:r>
              <a:rPr lang="fr-FR" dirty="0"/>
              <a:t>Coupe A</a:t>
            </a:r>
          </a:p>
        </p:txBody>
      </p:sp>
      <p:sp>
        <p:nvSpPr>
          <p:cNvPr id="17" name="ZoneTexte 16">
            <a:extLst>
              <a:ext uri="{FF2B5EF4-FFF2-40B4-BE49-F238E27FC236}">
                <a16:creationId xmlns:a16="http://schemas.microsoft.com/office/drawing/2014/main" id="{BE0EBAB3-965E-4358-8D0F-ABFD3B20F9B0}"/>
              </a:ext>
            </a:extLst>
          </p:cNvPr>
          <p:cNvSpPr txBox="1"/>
          <p:nvPr/>
        </p:nvSpPr>
        <p:spPr>
          <a:xfrm>
            <a:off x="5039202" y="8144746"/>
            <a:ext cx="1581731" cy="369332"/>
          </a:xfrm>
          <a:prstGeom prst="rect">
            <a:avLst/>
          </a:prstGeom>
          <a:noFill/>
        </p:spPr>
        <p:txBody>
          <a:bodyPr wrap="square" rtlCol="0">
            <a:spAutoFit/>
          </a:bodyPr>
          <a:lstStyle/>
          <a:p>
            <a:r>
              <a:rPr lang="fr-FR" dirty="0"/>
              <a:t>Coupe B</a:t>
            </a:r>
          </a:p>
        </p:txBody>
      </p:sp>
      <p:cxnSp>
        <p:nvCxnSpPr>
          <p:cNvPr id="22" name="Connecteur droit 21">
            <a:extLst>
              <a:ext uri="{FF2B5EF4-FFF2-40B4-BE49-F238E27FC236}">
                <a16:creationId xmlns:a16="http://schemas.microsoft.com/office/drawing/2014/main" id="{6269AD22-6913-4355-A450-A8CFC8B88A80}"/>
              </a:ext>
            </a:extLst>
          </p:cNvPr>
          <p:cNvCxnSpPr>
            <a:cxnSpLocks/>
          </p:cNvCxnSpPr>
          <p:nvPr/>
        </p:nvCxnSpPr>
        <p:spPr>
          <a:xfrm flipV="1">
            <a:off x="3340100" y="5359400"/>
            <a:ext cx="0" cy="6604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63668E4E-F911-4AFE-A7B5-9D09D4765A9D}"/>
              </a:ext>
            </a:extLst>
          </p:cNvPr>
          <p:cNvCxnSpPr>
            <a:cxnSpLocks/>
          </p:cNvCxnSpPr>
          <p:nvPr/>
        </p:nvCxnSpPr>
        <p:spPr>
          <a:xfrm flipV="1">
            <a:off x="9537700" y="5359400"/>
            <a:ext cx="0" cy="6604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A4E64BF-6B1A-474F-A30C-55C62FC78998}"/>
              </a:ext>
            </a:extLst>
          </p:cNvPr>
          <p:cNvCxnSpPr>
            <a:cxnSpLocks/>
          </p:cNvCxnSpPr>
          <p:nvPr/>
        </p:nvCxnSpPr>
        <p:spPr>
          <a:xfrm flipV="1">
            <a:off x="2578100" y="7280563"/>
            <a:ext cx="0" cy="6604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1B2DF6C-B535-4063-AB52-98BD20282F90}"/>
              </a:ext>
            </a:extLst>
          </p:cNvPr>
          <p:cNvCxnSpPr>
            <a:cxnSpLocks/>
          </p:cNvCxnSpPr>
          <p:nvPr/>
        </p:nvCxnSpPr>
        <p:spPr>
          <a:xfrm flipV="1">
            <a:off x="11264900" y="7280563"/>
            <a:ext cx="0" cy="6604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0D34C0EF-047F-49AD-B986-5E49DAE1070E}"/>
              </a:ext>
            </a:extLst>
          </p:cNvPr>
          <p:cNvSpPr txBox="1"/>
          <p:nvPr/>
        </p:nvSpPr>
        <p:spPr>
          <a:xfrm>
            <a:off x="268570" y="368444"/>
            <a:ext cx="2717871" cy="369332"/>
          </a:xfrm>
          <a:prstGeom prst="rect">
            <a:avLst/>
          </a:prstGeom>
          <a:noFill/>
        </p:spPr>
        <p:txBody>
          <a:bodyPr wrap="square" rtlCol="0">
            <a:spAutoFit/>
          </a:bodyPr>
          <a:lstStyle/>
          <a:p>
            <a:r>
              <a:rPr lang="fr-FR" dirty="0"/>
              <a:t>Un relevé topographique</a:t>
            </a:r>
          </a:p>
        </p:txBody>
      </p:sp>
      <p:sp>
        <p:nvSpPr>
          <p:cNvPr id="20" name="ZoneTexte 19">
            <a:extLst>
              <a:ext uri="{FF2B5EF4-FFF2-40B4-BE49-F238E27FC236}">
                <a16:creationId xmlns:a16="http://schemas.microsoft.com/office/drawing/2014/main" id="{70E712C2-83F0-4B13-8A99-D26A9D788ADE}"/>
              </a:ext>
            </a:extLst>
          </p:cNvPr>
          <p:cNvSpPr txBox="1"/>
          <p:nvPr/>
        </p:nvSpPr>
        <p:spPr>
          <a:xfrm>
            <a:off x="3119089" y="5586380"/>
            <a:ext cx="321733" cy="369332"/>
          </a:xfrm>
          <a:prstGeom prst="rect">
            <a:avLst/>
          </a:prstGeom>
          <a:noFill/>
        </p:spPr>
        <p:txBody>
          <a:bodyPr wrap="square" rtlCol="0">
            <a:spAutoFit/>
          </a:bodyPr>
          <a:lstStyle/>
          <a:p>
            <a:r>
              <a:rPr lang="fr-FR" dirty="0"/>
              <a:t>0</a:t>
            </a:r>
          </a:p>
        </p:txBody>
      </p:sp>
      <p:sp>
        <p:nvSpPr>
          <p:cNvPr id="21" name="ZoneTexte 20">
            <a:extLst>
              <a:ext uri="{FF2B5EF4-FFF2-40B4-BE49-F238E27FC236}">
                <a16:creationId xmlns:a16="http://schemas.microsoft.com/office/drawing/2014/main" id="{78135019-78C5-4D40-A702-A3D9B61DB16F}"/>
              </a:ext>
            </a:extLst>
          </p:cNvPr>
          <p:cNvSpPr txBox="1"/>
          <p:nvPr/>
        </p:nvSpPr>
        <p:spPr>
          <a:xfrm>
            <a:off x="7196153" y="6917909"/>
            <a:ext cx="595294" cy="369332"/>
          </a:xfrm>
          <a:prstGeom prst="rect">
            <a:avLst/>
          </a:prstGeom>
          <a:noFill/>
        </p:spPr>
        <p:txBody>
          <a:bodyPr wrap="square" rtlCol="0">
            <a:spAutoFit/>
          </a:bodyPr>
          <a:lstStyle/>
          <a:p>
            <a:r>
              <a:rPr lang="fr-FR" dirty="0"/>
              <a:t>7m</a:t>
            </a:r>
          </a:p>
        </p:txBody>
      </p:sp>
      <p:sp>
        <p:nvSpPr>
          <p:cNvPr id="24" name="ZoneTexte 23">
            <a:extLst>
              <a:ext uri="{FF2B5EF4-FFF2-40B4-BE49-F238E27FC236}">
                <a16:creationId xmlns:a16="http://schemas.microsoft.com/office/drawing/2014/main" id="{16E8EAE1-4BD6-4AFF-B7EF-E6148CAB0059}"/>
              </a:ext>
            </a:extLst>
          </p:cNvPr>
          <p:cNvSpPr txBox="1"/>
          <p:nvPr/>
        </p:nvSpPr>
        <p:spPr>
          <a:xfrm>
            <a:off x="9516103" y="5359400"/>
            <a:ext cx="453395" cy="369332"/>
          </a:xfrm>
          <a:prstGeom prst="rect">
            <a:avLst/>
          </a:prstGeom>
          <a:noFill/>
        </p:spPr>
        <p:txBody>
          <a:bodyPr wrap="square" rtlCol="0">
            <a:spAutoFit/>
          </a:bodyPr>
          <a:lstStyle/>
          <a:p>
            <a:r>
              <a:rPr lang="fr-FR" dirty="0"/>
              <a:t>2</a:t>
            </a:r>
          </a:p>
        </p:txBody>
      </p:sp>
      <p:sp>
        <p:nvSpPr>
          <p:cNvPr id="25" name="ZoneTexte 24">
            <a:extLst>
              <a:ext uri="{FF2B5EF4-FFF2-40B4-BE49-F238E27FC236}">
                <a16:creationId xmlns:a16="http://schemas.microsoft.com/office/drawing/2014/main" id="{598BCADA-54BA-414F-BC97-292C203E35E4}"/>
              </a:ext>
            </a:extLst>
          </p:cNvPr>
          <p:cNvSpPr txBox="1"/>
          <p:nvPr/>
        </p:nvSpPr>
        <p:spPr>
          <a:xfrm>
            <a:off x="2380450" y="7426097"/>
            <a:ext cx="321733" cy="369332"/>
          </a:xfrm>
          <a:prstGeom prst="rect">
            <a:avLst/>
          </a:prstGeom>
          <a:noFill/>
        </p:spPr>
        <p:txBody>
          <a:bodyPr wrap="square" rtlCol="0">
            <a:spAutoFit/>
          </a:bodyPr>
          <a:lstStyle/>
          <a:p>
            <a:r>
              <a:rPr lang="fr-FR" dirty="0"/>
              <a:t>0</a:t>
            </a:r>
          </a:p>
        </p:txBody>
      </p:sp>
      <p:sp>
        <p:nvSpPr>
          <p:cNvPr id="28" name="ZoneTexte 27">
            <a:extLst>
              <a:ext uri="{FF2B5EF4-FFF2-40B4-BE49-F238E27FC236}">
                <a16:creationId xmlns:a16="http://schemas.microsoft.com/office/drawing/2014/main" id="{5918ED4E-4F34-4602-9CE4-70C1489EC730}"/>
              </a:ext>
            </a:extLst>
          </p:cNvPr>
          <p:cNvSpPr txBox="1"/>
          <p:nvPr/>
        </p:nvSpPr>
        <p:spPr>
          <a:xfrm>
            <a:off x="11235525" y="7426097"/>
            <a:ext cx="321733" cy="369332"/>
          </a:xfrm>
          <a:prstGeom prst="rect">
            <a:avLst/>
          </a:prstGeom>
          <a:noFill/>
        </p:spPr>
        <p:txBody>
          <a:bodyPr wrap="square" rtlCol="0">
            <a:spAutoFit/>
          </a:bodyPr>
          <a:lstStyle/>
          <a:p>
            <a:r>
              <a:rPr lang="fr-FR" dirty="0"/>
              <a:t>0</a:t>
            </a:r>
          </a:p>
        </p:txBody>
      </p:sp>
      <p:sp>
        <p:nvSpPr>
          <p:cNvPr id="29" name="ZoneTexte 28">
            <a:extLst>
              <a:ext uri="{FF2B5EF4-FFF2-40B4-BE49-F238E27FC236}">
                <a16:creationId xmlns:a16="http://schemas.microsoft.com/office/drawing/2014/main" id="{E89B07EA-E619-44F2-8293-581DBD96532C}"/>
              </a:ext>
            </a:extLst>
          </p:cNvPr>
          <p:cNvSpPr txBox="1"/>
          <p:nvPr/>
        </p:nvSpPr>
        <p:spPr>
          <a:xfrm>
            <a:off x="6506048" y="5192943"/>
            <a:ext cx="651169" cy="369332"/>
          </a:xfrm>
          <a:prstGeom prst="rect">
            <a:avLst/>
          </a:prstGeom>
          <a:noFill/>
        </p:spPr>
        <p:txBody>
          <a:bodyPr wrap="square" rtlCol="0">
            <a:spAutoFit/>
          </a:bodyPr>
          <a:lstStyle/>
          <a:p>
            <a:r>
              <a:rPr lang="fr-FR" dirty="0"/>
              <a:t>4 m</a:t>
            </a:r>
          </a:p>
        </p:txBody>
      </p:sp>
      <p:cxnSp>
        <p:nvCxnSpPr>
          <p:cNvPr id="6" name="Connecteur droit 5">
            <a:extLst>
              <a:ext uri="{FF2B5EF4-FFF2-40B4-BE49-F238E27FC236}">
                <a16:creationId xmlns:a16="http://schemas.microsoft.com/office/drawing/2014/main" id="{724C62D6-DBC2-46D0-80D4-A8DAF81FECEA}"/>
              </a:ext>
            </a:extLst>
          </p:cNvPr>
          <p:cNvCxnSpPr>
            <a:endCxn id="28" idx="1"/>
          </p:cNvCxnSpPr>
          <p:nvPr/>
        </p:nvCxnSpPr>
        <p:spPr>
          <a:xfrm flipV="1">
            <a:off x="2796122" y="7610763"/>
            <a:ext cx="8439403" cy="50801"/>
          </a:xfrm>
          <a:prstGeom prst="line">
            <a:avLst/>
          </a:prstGeom>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9A37537B-A1C2-4720-9AB5-1263DCD7ED48}"/>
              </a:ext>
            </a:extLst>
          </p:cNvPr>
          <p:cNvCxnSpPr>
            <a:cxnSpLocks/>
          </p:cNvCxnSpPr>
          <p:nvPr/>
        </p:nvCxnSpPr>
        <p:spPr>
          <a:xfrm>
            <a:off x="7422851" y="7287241"/>
            <a:ext cx="0" cy="323522"/>
          </a:xfrm>
          <a:prstGeom prst="line">
            <a:avLst/>
          </a:prstGeom>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7FB331-08B1-4256-846B-F2981FD4CFA4}"/>
              </a:ext>
            </a:extLst>
          </p:cNvPr>
          <p:cNvCxnSpPr>
            <a:cxnSpLocks/>
          </p:cNvCxnSpPr>
          <p:nvPr/>
        </p:nvCxnSpPr>
        <p:spPr>
          <a:xfrm flipH="1">
            <a:off x="3340100" y="5793804"/>
            <a:ext cx="6197600" cy="42314"/>
          </a:xfrm>
          <a:prstGeom prst="line">
            <a:avLst/>
          </a:prstGeom>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9553ED27-1CF8-46F8-8CFC-DC8C7456D373}"/>
              </a:ext>
            </a:extLst>
          </p:cNvPr>
          <p:cNvCxnSpPr>
            <a:cxnSpLocks/>
          </p:cNvCxnSpPr>
          <p:nvPr/>
        </p:nvCxnSpPr>
        <p:spPr>
          <a:xfrm>
            <a:off x="6773237" y="5519124"/>
            <a:ext cx="0" cy="295837"/>
          </a:xfrm>
          <a:prstGeom prst="line">
            <a:avLst/>
          </a:prstGeom>
        </p:spPr>
        <p:style>
          <a:lnRef idx="1">
            <a:schemeClr val="dk1"/>
          </a:lnRef>
          <a:fillRef idx="0">
            <a:schemeClr val="dk1"/>
          </a:fillRef>
          <a:effectRef idx="0">
            <a:schemeClr val="dk1"/>
          </a:effectRef>
          <a:fontRef idx="minor">
            <a:schemeClr val="tx1"/>
          </a:fontRef>
        </p:style>
      </p:cxnSp>
      <p:pic>
        <p:nvPicPr>
          <p:cNvPr id="41" name="Image 40">
            <a:extLst>
              <a:ext uri="{FF2B5EF4-FFF2-40B4-BE49-F238E27FC236}">
                <a16:creationId xmlns:a16="http://schemas.microsoft.com/office/drawing/2014/main" id="{5E1F9FB4-4225-4CCB-BE5D-9FECCB692E3B}"/>
              </a:ext>
            </a:extLst>
          </p:cNvPr>
          <p:cNvPicPr>
            <a:picLocks noChangeAspect="1"/>
          </p:cNvPicPr>
          <p:nvPr/>
        </p:nvPicPr>
        <p:blipFill rotWithShape="1">
          <a:blip r:embed="rId4"/>
          <a:srcRect l="3887" t="50000" r="5941" b="24203"/>
          <a:stretch/>
        </p:blipFill>
        <p:spPr>
          <a:xfrm>
            <a:off x="9320792" y="1449574"/>
            <a:ext cx="3298401" cy="2044514"/>
          </a:xfrm>
          <a:prstGeom prst="rect">
            <a:avLst/>
          </a:prstGeom>
        </p:spPr>
      </p:pic>
      <p:pic>
        <p:nvPicPr>
          <p:cNvPr id="42" name="Image 41">
            <a:extLst>
              <a:ext uri="{FF2B5EF4-FFF2-40B4-BE49-F238E27FC236}">
                <a16:creationId xmlns:a16="http://schemas.microsoft.com/office/drawing/2014/main" id="{3F3C23BB-C11D-4AA7-A245-8D8166FE5979}"/>
              </a:ext>
            </a:extLst>
          </p:cNvPr>
          <p:cNvPicPr>
            <a:picLocks noChangeAspect="1"/>
          </p:cNvPicPr>
          <p:nvPr/>
        </p:nvPicPr>
        <p:blipFill rotWithShape="1">
          <a:blip r:embed="rId5"/>
          <a:srcRect l="6369" t="57911" r="7596"/>
          <a:stretch/>
        </p:blipFill>
        <p:spPr>
          <a:xfrm>
            <a:off x="452442" y="1531650"/>
            <a:ext cx="4274893" cy="1922805"/>
          </a:xfrm>
          <a:prstGeom prst="rect">
            <a:avLst/>
          </a:prstGeom>
        </p:spPr>
      </p:pic>
      <p:sp>
        <p:nvSpPr>
          <p:cNvPr id="43" name="ZoneTexte 42">
            <a:extLst>
              <a:ext uri="{FF2B5EF4-FFF2-40B4-BE49-F238E27FC236}">
                <a16:creationId xmlns:a16="http://schemas.microsoft.com/office/drawing/2014/main" id="{B52DEF63-7562-47F7-BC11-5F53A36B2A21}"/>
              </a:ext>
            </a:extLst>
          </p:cNvPr>
          <p:cNvSpPr txBox="1"/>
          <p:nvPr/>
        </p:nvSpPr>
        <p:spPr>
          <a:xfrm>
            <a:off x="4816571" y="4904482"/>
            <a:ext cx="543978" cy="369332"/>
          </a:xfrm>
          <a:prstGeom prst="rect">
            <a:avLst/>
          </a:prstGeom>
          <a:noFill/>
        </p:spPr>
        <p:txBody>
          <a:bodyPr wrap="square" rtlCol="0">
            <a:spAutoFit/>
          </a:bodyPr>
          <a:lstStyle/>
          <a:p>
            <a:r>
              <a:rPr lang="fr-FR" sz="1400" dirty="0"/>
              <a:t>0</a:t>
            </a:r>
            <a:r>
              <a:rPr lang="fr-FR" dirty="0"/>
              <a:t> </a:t>
            </a:r>
            <a:r>
              <a:rPr lang="fr-FR" sz="1400" dirty="0"/>
              <a:t>m</a:t>
            </a:r>
            <a:endParaRPr lang="fr-FR" dirty="0"/>
          </a:p>
        </p:txBody>
      </p:sp>
      <p:sp>
        <p:nvSpPr>
          <p:cNvPr id="44" name="ZoneTexte 43">
            <a:extLst>
              <a:ext uri="{FF2B5EF4-FFF2-40B4-BE49-F238E27FC236}">
                <a16:creationId xmlns:a16="http://schemas.microsoft.com/office/drawing/2014/main" id="{5CC11873-C156-4E94-8FE1-28BC47F86F15}"/>
              </a:ext>
            </a:extLst>
          </p:cNvPr>
          <p:cNvSpPr txBox="1"/>
          <p:nvPr/>
        </p:nvSpPr>
        <p:spPr>
          <a:xfrm>
            <a:off x="5577414" y="4949755"/>
            <a:ext cx="543978" cy="276999"/>
          </a:xfrm>
          <a:prstGeom prst="rect">
            <a:avLst/>
          </a:prstGeom>
          <a:noFill/>
        </p:spPr>
        <p:txBody>
          <a:bodyPr wrap="square" rtlCol="0">
            <a:spAutoFit/>
          </a:bodyPr>
          <a:lstStyle/>
          <a:p>
            <a:r>
              <a:rPr lang="fr-FR" sz="1200" dirty="0"/>
              <a:t>30</a:t>
            </a:r>
          </a:p>
        </p:txBody>
      </p:sp>
    </p:spTree>
    <p:extLst>
      <p:ext uri="{BB962C8B-B14F-4D97-AF65-F5344CB8AC3E}">
        <p14:creationId xmlns:p14="http://schemas.microsoft.com/office/powerpoint/2010/main" val="204345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https://i1.wp.com/archicaine.org/wp-content/uploads/2018/09/le-centre-culturel-sedhiou-damkna-design-studio-13.jpg?fit=1300%2C469">
            <a:extLst>
              <a:ext uri="{FF2B5EF4-FFF2-40B4-BE49-F238E27FC236}">
                <a16:creationId xmlns:a16="http://schemas.microsoft.com/office/drawing/2014/main" id="{ECA26AFE-E84D-4484-87B2-6902938257D5}"/>
              </a:ext>
            </a:extLst>
          </p:cNvPr>
          <p:cNvSpPr>
            <a:spLocks noChangeAspect="1" noChangeArrowheads="1"/>
          </p:cNvSpPr>
          <p:nvPr/>
        </p:nvSpPr>
        <p:spPr bwMode="auto">
          <a:xfrm>
            <a:off x="0" y="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dirty="0"/>
          </a:p>
        </p:txBody>
      </p:sp>
      <p:pic>
        <p:nvPicPr>
          <p:cNvPr id="1028" name="Image 7">
            <a:extLst>
              <a:ext uri="{FF2B5EF4-FFF2-40B4-BE49-F238E27FC236}">
                <a16:creationId xmlns:a16="http://schemas.microsoft.com/office/drawing/2014/main" id="{B797AD1D-F671-4C4F-8113-211BD330A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81" y="1714516"/>
            <a:ext cx="7215364" cy="25431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descr="https://i1.wp.com/archicaine.org/wp-content/uploads/2018/09/le-centre-culturel-sedhiou-damkna-design-studio-3.jpg?resize=1060%2C656">
            <a:extLst>
              <a:ext uri="{FF2B5EF4-FFF2-40B4-BE49-F238E27FC236}">
                <a16:creationId xmlns:a16="http://schemas.microsoft.com/office/drawing/2014/main" id="{B5F8F9FD-C2C9-4B1A-87CB-FC9FB2A70E38}"/>
              </a:ext>
            </a:extLst>
          </p:cNvPr>
          <p:cNvSpPr>
            <a:spLocks noChangeAspect="1" noChangeArrowheads="1"/>
          </p:cNvSpPr>
          <p:nvPr/>
        </p:nvSpPr>
        <p:spPr bwMode="auto">
          <a:xfrm>
            <a:off x="0" y="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dirty="0"/>
          </a:p>
        </p:txBody>
      </p:sp>
      <p:pic>
        <p:nvPicPr>
          <p:cNvPr id="1026" name="Image 9">
            <a:extLst>
              <a:ext uri="{FF2B5EF4-FFF2-40B4-BE49-F238E27FC236}">
                <a16:creationId xmlns:a16="http://schemas.microsoft.com/office/drawing/2014/main" id="{2C0157D2-0999-4752-A3D0-7D93CD8D8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8850"/>
            <a:ext cx="57531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0">
            <a:extLst>
              <a:ext uri="{FF2B5EF4-FFF2-40B4-BE49-F238E27FC236}">
                <a16:creationId xmlns:a16="http://schemas.microsoft.com/office/drawing/2014/main" id="{837A8485-8F9C-4FF5-A9B1-8DE5B2472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4245430"/>
            <a:ext cx="5555482" cy="19315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96C18952-37FE-4BAB-91A4-5BC0444C4E6B}"/>
              </a:ext>
            </a:extLst>
          </p:cNvPr>
          <p:cNvSpPr>
            <a:spLocks noChangeArrowheads="1"/>
          </p:cNvSpPr>
          <p:nvPr/>
        </p:nvSpPr>
        <p:spPr bwMode="auto">
          <a:xfrm>
            <a:off x="5354914" y="4418878"/>
            <a:ext cx="2091771" cy="16158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Le centre culturel </a:t>
            </a:r>
            <a:r>
              <a:rPr kumimoji="0" lang="fr-FR" altLang="fr-FR" b="1" i="0" u="none" strike="noStrike" cap="none" normalizeH="0" baseline="0" dirty="0" err="1">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sedhiou</a:t>
            </a:r>
            <a:r>
              <a:rPr kumimoji="0" lang="fr-FR" altLang="fr-FR" b="1" i="0" u="none" strike="noStrike" cap="none" normalizeH="0" baseline="0" dirty="0">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 d’</a:t>
            </a:r>
            <a:r>
              <a:rPr kumimoji="0" lang="fr-FR" altLang="fr-FR" b="1" i="0" u="none" strike="noStrike" cap="none" normalizeH="0" baseline="0" dirty="0" err="1">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amkna</a:t>
            </a:r>
            <a:r>
              <a:rPr kumimoji="0" lang="fr-FR" altLang="fr-FR" b="1" i="0" u="none" strike="noStrike" cap="none" normalizeH="0" baseline="0" dirty="0">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 design studio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E8AA52A8-530C-4D2D-86FB-28D1B7501171}"/>
              </a:ext>
            </a:extLst>
          </p:cNvPr>
          <p:cNvSpPr>
            <a:spLocks noChangeArrowheads="1"/>
          </p:cNvSpPr>
          <p:nvPr/>
        </p:nvSpPr>
        <p:spPr bwMode="auto">
          <a:xfrm>
            <a:off x="0" y="758825"/>
            <a:ext cx="128016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1"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8">
            <a:extLst>
              <a:ext uri="{FF2B5EF4-FFF2-40B4-BE49-F238E27FC236}">
                <a16:creationId xmlns:a16="http://schemas.microsoft.com/office/drawing/2014/main" id="{1C8D936C-DFD8-49FF-B33E-A7CC306D2738}"/>
              </a:ext>
            </a:extLst>
          </p:cNvPr>
          <p:cNvSpPr>
            <a:spLocks noChangeArrowheads="1"/>
          </p:cNvSpPr>
          <p:nvPr/>
        </p:nvSpPr>
        <p:spPr bwMode="auto">
          <a:xfrm>
            <a:off x="0" y="2835275"/>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9">
            <a:extLst>
              <a:ext uri="{FF2B5EF4-FFF2-40B4-BE49-F238E27FC236}">
                <a16:creationId xmlns:a16="http://schemas.microsoft.com/office/drawing/2014/main" id="{2CAF673B-029D-49BB-A2D0-D59491496AB6}"/>
              </a:ext>
            </a:extLst>
          </p:cNvPr>
          <p:cNvSpPr>
            <a:spLocks noChangeArrowheads="1"/>
          </p:cNvSpPr>
          <p:nvPr/>
        </p:nvSpPr>
        <p:spPr bwMode="auto">
          <a:xfrm>
            <a:off x="0" y="3136900"/>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D1A9C8DF-73B0-45C6-B38A-CE9D8C212DDE}"/>
              </a:ext>
            </a:extLst>
          </p:cNvPr>
          <p:cNvSpPr>
            <a:spLocks noChangeArrowheads="1"/>
          </p:cNvSpPr>
          <p:nvPr/>
        </p:nvSpPr>
        <p:spPr bwMode="auto">
          <a:xfrm>
            <a:off x="0" y="6699250"/>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4" name="Image 13">
            <a:extLst>
              <a:ext uri="{FF2B5EF4-FFF2-40B4-BE49-F238E27FC236}">
                <a16:creationId xmlns:a16="http://schemas.microsoft.com/office/drawing/2014/main" id="{E0EBA2F7-AB0E-43F1-9FDC-5E194B3D4F7B}"/>
              </a:ext>
            </a:extLst>
          </p:cNvPr>
          <p:cNvPicPr/>
          <p:nvPr/>
        </p:nvPicPr>
        <p:blipFill>
          <a:blip r:embed="rId5"/>
          <a:stretch>
            <a:fillRect/>
          </a:stretch>
        </p:blipFill>
        <p:spPr>
          <a:xfrm>
            <a:off x="8012378" y="6379645"/>
            <a:ext cx="4553435" cy="3221555"/>
          </a:xfrm>
          <a:prstGeom prst="rect">
            <a:avLst/>
          </a:prstGeom>
        </p:spPr>
      </p:pic>
      <p:pic>
        <p:nvPicPr>
          <p:cNvPr id="15" name="Image 14">
            <a:extLst>
              <a:ext uri="{FF2B5EF4-FFF2-40B4-BE49-F238E27FC236}">
                <a16:creationId xmlns:a16="http://schemas.microsoft.com/office/drawing/2014/main" id="{5F2A820A-6C77-4840-ACE7-EA2F926673D2}"/>
              </a:ext>
            </a:extLst>
          </p:cNvPr>
          <p:cNvPicPr/>
          <p:nvPr/>
        </p:nvPicPr>
        <p:blipFill rotWithShape="1">
          <a:blip r:embed="rId6"/>
          <a:srcRect t="3009"/>
          <a:stretch/>
        </p:blipFill>
        <p:spPr>
          <a:xfrm>
            <a:off x="7861565" y="0"/>
            <a:ext cx="4789223" cy="6565509"/>
          </a:xfrm>
          <a:prstGeom prst="rect">
            <a:avLst/>
          </a:prstGeom>
        </p:spPr>
      </p:pic>
      <p:sp>
        <p:nvSpPr>
          <p:cNvPr id="17" name="Rectangle 16">
            <a:extLst>
              <a:ext uri="{FF2B5EF4-FFF2-40B4-BE49-F238E27FC236}">
                <a16:creationId xmlns:a16="http://schemas.microsoft.com/office/drawing/2014/main" id="{28DF3934-CF1C-4A9D-9F4E-4719E83DBECB}"/>
              </a:ext>
            </a:extLst>
          </p:cNvPr>
          <p:cNvSpPr/>
          <p:nvPr/>
        </p:nvSpPr>
        <p:spPr>
          <a:xfrm>
            <a:off x="169180" y="273881"/>
            <a:ext cx="7215364" cy="1440613"/>
          </a:xfrm>
          <a:prstGeom prst="rect">
            <a:avLst/>
          </a:prstGeom>
          <a:solidFill>
            <a:schemeClr val="accent4">
              <a:lumMod val="20000"/>
              <a:lumOff val="80000"/>
            </a:schemeClr>
          </a:solidFill>
        </p:spPr>
        <p:txBody>
          <a:bodyPr vert="horz" lIns="91440" tIns="45720" rIns="91440" bIns="45720" rtlCol="0" anchor="ctr">
            <a:normAutofit/>
          </a:bodyPr>
          <a:lstStyle/>
          <a:p>
            <a:pPr algn="just" defTabSz="914400" fontAlgn="base">
              <a:spcBef>
                <a:spcPct val="0"/>
              </a:spcBef>
              <a:spcAft>
                <a:spcPts val="600"/>
              </a:spcAft>
            </a:pPr>
            <a:r>
              <a:rPr lang="fr-FR" sz="1400" dirty="0">
                <a:latin typeface="+mj-lt"/>
              </a:rPr>
              <a:t>Ce qui m’intéresse dans ces projets sélectionnés sont les méthodes utilisées pour Affronter les problèmes de lumière et de chaleur.</a:t>
            </a:r>
          </a:p>
          <a:p>
            <a:pPr algn="just" defTabSz="914400" fontAlgn="base">
              <a:spcBef>
                <a:spcPct val="0"/>
              </a:spcBef>
              <a:spcAft>
                <a:spcPts val="600"/>
              </a:spcAft>
            </a:pPr>
            <a:r>
              <a:rPr lang="fr-FR" sz="1400" dirty="0">
                <a:latin typeface="+mj-lt"/>
              </a:rPr>
              <a:t> Dans ce premier projet c’est la technique de la  fontaine représentant la valeur de l’eau dans le pays. </a:t>
            </a:r>
            <a:r>
              <a:rPr lang="en-US" sz="1400" dirty="0">
                <a:solidFill>
                  <a:srgbClr val="080808"/>
                </a:solidFill>
                <a:latin typeface="+mj-lt"/>
                <a:ea typeface="+mj-ea"/>
                <a:cs typeface="+mj-cs"/>
              </a:rPr>
              <a:t>Dans mon project </a:t>
            </a:r>
            <a:r>
              <a:rPr lang="fr-FR" sz="1400" dirty="0">
                <a:solidFill>
                  <a:srgbClr val="080808"/>
                </a:solidFill>
                <a:latin typeface="+mj-lt"/>
                <a:ea typeface="+mj-ea"/>
                <a:cs typeface="+mj-cs"/>
              </a:rPr>
              <a:t>j’aimerai</a:t>
            </a:r>
            <a:r>
              <a:rPr lang="en-US" sz="1400" dirty="0">
                <a:solidFill>
                  <a:srgbClr val="080808"/>
                </a:solidFill>
                <a:latin typeface="+mj-lt"/>
                <a:ea typeface="+mj-ea"/>
                <a:cs typeface="+mj-cs"/>
              </a:rPr>
              <a:t> </a:t>
            </a:r>
            <a:r>
              <a:rPr lang="fr-FR" sz="1400" dirty="0">
                <a:latin typeface="+mj-lt"/>
              </a:rPr>
              <a:t> </a:t>
            </a:r>
            <a:r>
              <a:rPr lang="en-US" sz="1400" kern="1200" dirty="0">
                <a:solidFill>
                  <a:srgbClr val="080808"/>
                </a:solidFill>
                <a:latin typeface="+mj-lt"/>
                <a:ea typeface="+mj-ea"/>
                <a:cs typeface="+mj-cs"/>
              </a:rPr>
              <a:t>explorer les nappes </a:t>
            </a:r>
            <a:r>
              <a:rPr lang="en-US" sz="1400" kern="1200" dirty="0" err="1">
                <a:solidFill>
                  <a:srgbClr val="080808"/>
                </a:solidFill>
                <a:latin typeface="+mj-lt"/>
                <a:ea typeface="+mj-ea"/>
                <a:cs typeface="+mj-cs"/>
              </a:rPr>
              <a:t>d’eau</a:t>
            </a:r>
            <a:r>
              <a:rPr lang="en-US" sz="1400" kern="1200" dirty="0">
                <a:solidFill>
                  <a:srgbClr val="080808"/>
                </a:solidFill>
                <a:latin typeface="+mj-lt"/>
                <a:ea typeface="+mj-ea"/>
                <a:cs typeface="+mj-cs"/>
              </a:rPr>
              <a:t> </a:t>
            </a:r>
            <a:r>
              <a:rPr lang="fr-FR" sz="1400" kern="1200" dirty="0">
                <a:solidFill>
                  <a:srgbClr val="080808"/>
                </a:solidFill>
                <a:latin typeface="+mj-lt"/>
                <a:ea typeface="+mj-ea"/>
                <a:cs typeface="+mj-cs"/>
              </a:rPr>
              <a:t>souterraines</a:t>
            </a:r>
            <a:r>
              <a:rPr lang="en-US" sz="1400" kern="1200" dirty="0">
                <a:solidFill>
                  <a:srgbClr val="080808"/>
                </a:solidFill>
                <a:latin typeface="+mj-lt"/>
                <a:ea typeface="+mj-ea"/>
                <a:cs typeface="+mj-cs"/>
              </a:rPr>
              <a:t> grace à </a:t>
            </a:r>
            <a:r>
              <a:rPr lang="fr-FR" sz="1400" kern="1200" dirty="0">
                <a:solidFill>
                  <a:srgbClr val="080808"/>
                </a:solidFill>
                <a:latin typeface="+mj-lt"/>
                <a:ea typeface="+mj-ea"/>
                <a:cs typeface="+mj-cs"/>
              </a:rPr>
              <a:t>l’utilisation</a:t>
            </a:r>
            <a:r>
              <a:rPr lang="en-US" sz="1400" kern="1200" dirty="0">
                <a:solidFill>
                  <a:srgbClr val="080808"/>
                </a:solidFill>
                <a:latin typeface="+mj-lt"/>
                <a:ea typeface="+mj-ea"/>
                <a:cs typeface="+mj-cs"/>
              </a:rPr>
              <a:t> de techniques (</a:t>
            </a:r>
            <a:r>
              <a:rPr lang="fr-FR" sz="1400" kern="1200" dirty="0">
                <a:solidFill>
                  <a:srgbClr val="080808"/>
                </a:solidFill>
                <a:latin typeface="+mj-lt"/>
                <a:ea typeface="+mj-ea"/>
                <a:cs typeface="+mj-cs"/>
              </a:rPr>
              <a:t>puits</a:t>
            </a:r>
            <a:r>
              <a:rPr lang="en-US" sz="1400" kern="1200" dirty="0">
                <a:solidFill>
                  <a:srgbClr val="080808"/>
                </a:solidFill>
                <a:latin typeface="+mj-lt"/>
                <a:ea typeface="+mj-ea"/>
                <a:cs typeface="+mj-cs"/>
              </a:rPr>
              <a:t> </a:t>
            </a:r>
            <a:r>
              <a:rPr lang="fr-MA" sz="1400" kern="1200" dirty="0">
                <a:solidFill>
                  <a:srgbClr val="080808"/>
                </a:solidFill>
                <a:latin typeface="+mj-lt"/>
                <a:ea typeface="+mj-ea"/>
                <a:cs typeface="+mj-cs"/>
              </a:rPr>
              <a:t>artésiens</a:t>
            </a:r>
            <a:r>
              <a:rPr lang="en-US" sz="1400" dirty="0">
                <a:solidFill>
                  <a:srgbClr val="080808"/>
                </a:solidFill>
                <a:latin typeface="+mj-lt"/>
                <a:ea typeface="+mj-ea"/>
                <a:cs typeface="+mj-cs"/>
              </a:rPr>
              <a:t>,,,,) </a:t>
            </a:r>
            <a:endParaRPr lang="en-US" sz="3400" b="1" i="0" kern="1200" dirty="0">
              <a:solidFill>
                <a:srgbClr val="080808"/>
              </a:solidFill>
              <a:effectLst/>
              <a:latin typeface="+mj-lt"/>
              <a:ea typeface="+mj-ea"/>
              <a:cs typeface="+mj-cs"/>
            </a:endParaRPr>
          </a:p>
        </p:txBody>
      </p:sp>
    </p:spTree>
    <p:extLst>
      <p:ext uri="{BB962C8B-B14F-4D97-AF65-F5344CB8AC3E}">
        <p14:creationId xmlns:p14="http://schemas.microsoft.com/office/powerpoint/2010/main" val="1591674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4524F1B-D230-4740-A08A-392360A76B00}"/>
              </a:ext>
            </a:extLst>
          </p:cNvPr>
          <p:cNvPicPr>
            <a:picLocks noChangeAspect="1"/>
          </p:cNvPicPr>
          <p:nvPr/>
        </p:nvPicPr>
        <p:blipFill rotWithShape="1">
          <a:blip r:embed="rId2"/>
          <a:srcRect l="1" t="13972" r="1" b="2725"/>
          <a:stretch/>
        </p:blipFill>
        <p:spPr>
          <a:xfrm>
            <a:off x="78802" y="155412"/>
            <a:ext cx="4774802" cy="6166923"/>
          </a:xfrm>
          <a:prstGeom prst="rect">
            <a:avLst/>
          </a:prstGeom>
        </p:spPr>
      </p:pic>
      <p:pic>
        <p:nvPicPr>
          <p:cNvPr id="5" name="Image 4">
            <a:extLst>
              <a:ext uri="{FF2B5EF4-FFF2-40B4-BE49-F238E27FC236}">
                <a16:creationId xmlns:a16="http://schemas.microsoft.com/office/drawing/2014/main" id="{B7515893-EE84-425F-870C-2C9E8CA499EF}"/>
              </a:ext>
            </a:extLst>
          </p:cNvPr>
          <p:cNvPicPr>
            <a:picLocks noChangeAspect="1"/>
          </p:cNvPicPr>
          <p:nvPr/>
        </p:nvPicPr>
        <p:blipFill rotWithShape="1">
          <a:blip r:embed="rId3">
            <a:extLst/>
          </a:blip>
          <a:srcRect t="5349" r="3" b="3"/>
          <a:stretch/>
        </p:blipFill>
        <p:spPr>
          <a:xfrm>
            <a:off x="7960222" y="-1"/>
            <a:ext cx="4837474" cy="3056275"/>
          </a:xfrm>
          <a:prstGeom prst="rect">
            <a:avLst/>
          </a:prstGeom>
        </p:spPr>
      </p:pic>
      <p:pic>
        <p:nvPicPr>
          <p:cNvPr id="9" name="Image 8">
            <a:extLst>
              <a:ext uri="{FF2B5EF4-FFF2-40B4-BE49-F238E27FC236}">
                <a16:creationId xmlns:a16="http://schemas.microsoft.com/office/drawing/2014/main" id="{21A10BF7-FA16-4718-93D9-14F18A7C104D}"/>
              </a:ext>
            </a:extLst>
          </p:cNvPr>
          <p:cNvPicPr>
            <a:picLocks noChangeAspect="1"/>
          </p:cNvPicPr>
          <p:nvPr/>
        </p:nvPicPr>
        <p:blipFill rotWithShape="1">
          <a:blip r:embed="rId4"/>
          <a:srcRect t="6449" r="1" b="8920"/>
          <a:stretch/>
        </p:blipFill>
        <p:spPr>
          <a:xfrm>
            <a:off x="7960222" y="3184287"/>
            <a:ext cx="4831160" cy="3138048"/>
          </a:xfrm>
          <a:prstGeom prst="rect">
            <a:avLst/>
          </a:prstGeom>
        </p:spPr>
      </p:pic>
      <p:pic>
        <p:nvPicPr>
          <p:cNvPr id="8" name="Image 7">
            <a:extLst>
              <a:ext uri="{FF2B5EF4-FFF2-40B4-BE49-F238E27FC236}">
                <a16:creationId xmlns:a16="http://schemas.microsoft.com/office/drawing/2014/main" id="{50E33F8B-ACFA-4DDA-A202-E8B9E8FAD73C}"/>
              </a:ext>
            </a:extLst>
          </p:cNvPr>
          <p:cNvPicPr>
            <a:picLocks noChangeAspect="1"/>
          </p:cNvPicPr>
          <p:nvPr/>
        </p:nvPicPr>
        <p:blipFill rotWithShape="1">
          <a:blip r:embed="rId5"/>
          <a:srcRect t="53622" r="-2" b="-2"/>
          <a:stretch/>
        </p:blipFill>
        <p:spPr>
          <a:xfrm>
            <a:off x="-3902" y="6450348"/>
            <a:ext cx="4857506" cy="3150852"/>
          </a:xfrm>
          <a:prstGeom prst="rect">
            <a:avLst/>
          </a:prstGeom>
        </p:spPr>
      </p:pic>
      <p:pic>
        <p:nvPicPr>
          <p:cNvPr id="6" name="Image 5">
            <a:extLst>
              <a:ext uri="{FF2B5EF4-FFF2-40B4-BE49-F238E27FC236}">
                <a16:creationId xmlns:a16="http://schemas.microsoft.com/office/drawing/2014/main" id="{A41F97EC-6697-47CE-BC00-BD66151E117B}"/>
              </a:ext>
            </a:extLst>
          </p:cNvPr>
          <p:cNvPicPr>
            <a:picLocks noChangeAspect="1"/>
          </p:cNvPicPr>
          <p:nvPr/>
        </p:nvPicPr>
        <p:blipFill rotWithShape="1">
          <a:blip r:embed="rId6"/>
          <a:srcRect t="12847" r="2" b="26456"/>
          <a:stretch/>
        </p:blipFill>
        <p:spPr>
          <a:xfrm>
            <a:off x="4949616" y="6450348"/>
            <a:ext cx="7835458" cy="3150852"/>
          </a:xfrm>
          <a:prstGeom prst="rect">
            <a:avLst/>
          </a:prstGeom>
        </p:spPr>
      </p:pic>
      <p:sp>
        <p:nvSpPr>
          <p:cNvPr id="4" name="Rectangle 3">
            <a:extLst>
              <a:ext uri="{FF2B5EF4-FFF2-40B4-BE49-F238E27FC236}">
                <a16:creationId xmlns:a16="http://schemas.microsoft.com/office/drawing/2014/main" id="{48746D1D-59FB-4E9C-8425-0C1AFFE2695E}"/>
              </a:ext>
            </a:extLst>
          </p:cNvPr>
          <p:cNvSpPr/>
          <p:nvPr/>
        </p:nvSpPr>
        <p:spPr>
          <a:xfrm>
            <a:off x="4865828" y="0"/>
            <a:ext cx="3106618" cy="3056274"/>
          </a:xfrm>
          <a:prstGeom prst="rect">
            <a:avLst/>
          </a:prstGeom>
          <a:solidFill>
            <a:schemeClr val="accent4">
              <a:lumMod val="20000"/>
              <a:lumOff val="80000"/>
            </a:schemeClr>
          </a:solidFill>
        </p:spPr>
        <p:txBody>
          <a:bodyPr vert="horz" lIns="91440" tIns="45720" rIns="91440" bIns="45720" rtlCol="0" anchor="ctr">
            <a:normAutofit/>
          </a:bodyPr>
          <a:lstStyle/>
          <a:p>
            <a:pPr algn="just" defTabSz="914400" fontAlgn="base">
              <a:lnSpc>
                <a:spcPct val="90000"/>
              </a:lnSpc>
              <a:spcBef>
                <a:spcPct val="0"/>
              </a:spcBef>
              <a:spcAft>
                <a:spcPts val="600"/>
              </a:spcAft>
            </a:pPr>
            <a:r>
              <a:rPr lang="fr-FR" dirty="0">
                <a:latin typeface="+mj-lt"/>
              </a:rPr>
              <a:t>Ce qui m’intéresse dans ce projet c’est d’explorer le potentiel expressif de l'architecture pour transmettre le riche passé et l'avenir transformateur de la culture autochtone. Mais aussi le programme général et le programme de construction comme ; l’utilisation  de murs en béton emboîtés et du mur de terre battue.</a:t>
            </a:r>
            <a:endParaRPr lang="en-US" sz="3400" b="1" i="0" kern="1200" dirty="0">
              <a:solidFill>
                <a:srgbClr val="080808"/>
              </a:solidFill>
              <a:effectLst/>
              <a:latin typeface="+mj-lt"/>
              <a:ea typeface="+mj-ea"/>
              <a:cs typeface="+mj-cs"/>
            </a:endParaRPr>
          </a:p>
        </p:txBody>
      </p:sp>
      <p:sp>
        <p:nvSpPr>
          <p:cNvPr id="23" name="Rectangle 22">
            <a:extLst>
              <a:ext uri="{FF2B5EF4-FFF2-40B4-BE49-F238E27FC236}">
                <a16:creationId xmlns:a16="http://schemas.microsoft.com/office/drawing/2014/main" id="{20512DD9-3831-41B0-AC7C-743E8D14D56D}"/>
              </a:ext>
            </a:extLst>
          </p:cNvPr>
          <p:cNvSpPr/>
          <p:nvPr/>
        </p:nvSpPr>
        <p:spPr>
          <a:xfrm>
            <a:off x="4485069" y="155412"/>
            <a:ext cx="3462929" cy="1717253"/>
          </a:xfrm>
          <a:prstGeom prst="rect">
            <a:avLst/>
          </a:prstGeom>
          <a:noFill/>
        </p:spPr>
        <p:txBody>
          <a:bodyPr vert="horz" lIns="91440" tIns="45720" rIns="91440" bIns="45720" rtlCol="0" anchor="ctr">
            <a:normAutofit/>
          </a:bodyPr>
          <a:lstStyle/>
          <a:p>
            <a:pPr algn="ctr" defTabSz="914400" fontAlgn="base">
              <a:lnSpc>
                <a:spcPct val="90000"/>
              </a:lnSpc>
              <a:spcBef>
                <a:spcPct val="0"/>
              </a:spcBef>
              <a:spcAft>
                <a:spcPts val="600"/>
              </a:spcAft>
            </a:pPr>
            <a:r>
              <a:rPr lang="en-US" sz="1400" b="1" kern="1200" dirty="0">
                <a:solidFill>
                  <a:srgbClr val="080808"/>
                </a:solidFill>
                <a:latin typeface="+mj-lt"/>
                <a:ea typeface="+mj-ea"/>
                <a:cs typeface="+mj-cs"/>
              </a:rPr>
              <a:t> </a:t>
            </a:r>
            <a:endParaRPr lang="en-US" sz="1400" b="1" i="0" kern="1200" dirty="0">
              <a:solidFill>
                <a:srgbClr val="080808"/>
              </a:solidFill>
              <a:effectLst/>
              <a:latin typeface="+mj-lt"/>
              <a:ea typeface="+mj-ea"/>
              <a:cs typeface="+mj-cs"/>
            </a:endParaRPr>
          </a:p>
        </p:txBody>
      </p:sp>
      <p:sp>
        <p:nvSpPr>
          <p:cNvPr id="24" name="Rectangle 23">
            <a:extLst>
              <a:ext uri="{FF2B5EF4-FFF2-40B4-BE49-F238E27FC236}">
                <a16:creationId xmlns:a16="http://schemas.microsoft.com/office/drawing/2014/main" id="{5C54313E-3FBD-4385-A7DE-1A0C02BB74AA}"/>
              </a:ext>
            </a:extLst>
          </p:cNvPr>
          <p:cNvSpPr/>
          <p:nvPr/>
        </p:nvSpPr>
        <p:spPr>
          <a:xfrm>
            <a:off x="4497293" y="3502342"/>
            <a:ext cx="3462929" cy="1717253"/>
          </a:xfrm>
          <a:prstGeom prst="rect">
            <a:avLst/>
          </a:prstGeom>
          <a:noFill/>
        </p:spPr>
        <p:txBody>
          <a:bodyPr vert="horz" lIns="91440" tIns="45720" rIns="91440" bIns="45720" rtlCol="0" anchor="ctr">
            <a:normAutofit/>
          </a:bodyPr>
          <a:lstStyle/>
          <a:p>
            <a:pPr algn="ctr" defTabSz="914400" fontAlgn="base">
              <a:lnSpc>
                <a:spcPct val="90000"/>
              </a:lnSpc>
              <a:spcBef>
                <a:spcPct val="0"/>
              </a:spcBef>
              <a:spcAft>
                <a:spcPts val="600"/>
              </a:spcAft>
            </a:pPr>
            <a:r>
              <a:rPr lang="en-US" sz="3400" b="1" kern="1200" dirty="0">
                <a:solidFill>
                  <a:srgbClr val="080808"/>
                </a:solidFill>
                <a:latin typeface="+mj-lt"/>
                <a:ea typeface="+mj-ea"/>
                <a:cs typeface="+mj-cs"/>
              </a:rPr>
              <a:t>Centre </a:t>
            </a:r>
            <a:r>
              <a:rPr lang="fr-FR" sz="3400" b="1" kern="1200" dirty="0">
                <a:solidFill>
                  <a:srgbClr val="080808"/>
                </a:solidFill>
                <a:latin typeface="+mj-lt"/>
                <a:ea typeface="+mj-ea"/>
                <a:cs typeface="+mj-cs"/>
              </a:rPr>
              <a:t>culturel</a:t>
            </a:r>
            <a:r>
              <a:rPr lang="en-US" sz="3400" b="1" kern="1200" dirty="0">
                <a:solidFill>
                  <a:srgbClr val="080808"/>
                </a:solidFill>
                <a:latin typeface="+mj-lt"/>
                <a:ea typeface="+mj-ea"/>
                <a:cs typeface="+mj-cs"/>
              </a:rPr>
              <a:t> </a:t>
            </a:r>
            <a:r>
              <a:rPr lang="fr-FR" sz="3400" b="1" kern="1200" dirty="0" err="1">
                <a:solidFill>
                  <a:srgbClr val="080808"/>
                </a:solidFill>
                <a:latin typeface="+mj-lt"/>
                <a:ea typeface="+mj-ea"/>
                <a:cs typeface="+mj-cs"/>
              </a:rPr>
              <a:t>Nk'Mip</a:t>
            </a:r>
            <a:r>
              <a:rPr lang="en-US" sz="3400" b="1" kern="1200" dirty="0">
                <a:solidFill>
                  <a:srgbClr val="080808"/>
                </a:solidFill>
                <a:latin typeface="+mj-lt"/>
                <a:ea typeface="+mj-ea"/>
                <a:cs typeface="+mj-cs"/>
              </a:rPr>
              <a:t> Desert </a:t>
            </a:r>
            <a:endParaRPr lang="en-US" sz="3400" b="1" i="0" kern="1200" dirty="0">
              <a:solidFill>
                <a:srgbClr val="080808"/>
              </a:solidFill>
              <a:effectLst/>
              <a:latin typeface="+mj-lt"/>
              <a:ea typeface="+mj-ea"/>
              <a:cs typeface="+mj-cs"/>
            </a:endParaRPr>
          </a:p>
        </p:txBody>
      </p:sp>
    </p:spTree>
    <p:extLst>
      <p:ext uri="{BB962C8B-B14F-4D97-AF65-F5344CB8AC3E}">
        <p14:creationId xmlns:p14="http://schemas.microsoft.com/office/powerpoint/2010/main" val="1151390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79FD040-8AA4-44DE-8BC8-7C0769E775BF}"/>
              </a:ext>
            </a:extLst>
          </p:cNvPr>
          <p:cNvPicPr>
            <a:picLocks noChangeAspect="1"/>
          </p:cNvPicPr>
          <p:nvPr/>
        </p:nvPicPr>
        <p:blipFill rotWithShape="1">
          <a:blip r:embed="rId2"/>
          <a:srcRect l="5667" r="-1" b="-1"/>
          <a:stretch/>
        </p:blipFill>
        <p:spPr>
          <a:xfrm>
            <a:off x="159657" y="754743"/>
            <a:ext cx="12496800" cy="8846456"/>
          </a:xfrm>
          <a:prstGeom prst="rect">
            <a:avLst/>
          </a:prstGeom>
        </p:spPr>
      </p:pic>
      <p:sp>
        <p:nvSpPr>
          <p:cNvPr id="6" name="Rectangle 5">
            <a:extLst>
              <a:ext uri="{FF2B5EF4-FFF2-40B4-BE49-F238E27FC236}">
                <a16:creationId xmlns:a16="http://schemas.microsoft.com/office/drawing/2014/main" id="{8FD5BD93-7D00-4424-A1C1-0D6C983D90AB}"/>
              </a:ext>
            </a:extLst>
          </p:cNvPr>
          <p:cNvSpPr/>
          <p:nvPr/>
        </p:nvSpPr>
        <p:spPr>
          <a:xfrm>
            <a:off x="145143" y="0"/>
            <a:ext cx="12496800" cy="872748"/>
          </a:xfrm>
          <a:prstGeom prst="rect">
            <a:avLst/>
          </a:prstGeom>
          <a:solidFill>
            <a:schemeClr val="accent4">
              <a:lumMod val="20000"/>
              <a:lumOff val="80000"/>
            </a:schemeClr>
          </a:solidFill>
        </p:spPr>
        <p:txBody>
          <a:bodyPr vert="horz" lIns="91440" tIns="45720" rIns="91440" bIns="45720" rtlCol="0" anchor="ctr">
            <a:normAutofit/>
          </a:bodyPr>
          <a:lstStyle/>
          <a:p>
            <a:pPr algn="just" defTabSz="914400" fontAlgn="base">
              <a:spcBef>
                <a:spcPct val="0"/>
              </a:spcBef>
              <a:spcAft>
                <a:spcPts val="600"/>
              </a:spcAft>
            </a:pPr>
            <a:r>
              <a:rPr lang="fr-FR" sz="1400" dirty="0">
                <a:latin typeface="+mj-lt"/>
              </a:rPr>
              <a:t>Ce qui m’intéresse dans ce projet est le mur curviligne qui rappel les cités de Ghardaïa enserrées de murailles conçue comme une forteresse, les maisons elles sont disposées en cercles concentriques jusqu’au Rampart  . En termes de techniques de construction, les murs dans ce projet  sont construits en briques de boue séchées au soleil et recouverts d'un revêtement non érodable en argile, sable et chaux.</a:t>
            </a:r>
            <a:endParaRPr lang="en-US" sz="3400" b="1" i="0" kern="1200" dirty="0">
              <a:solidFill>
                <a:srgbClr val="080808"/>
              </a:solidFill>
              <a:effectLst/>
              <a:latin typeface="+mj-lt"/>
              <a:ea typeface="+mj-ea"/>
              <a:cs typeface="+mj-cs"/>
            </a:endParaRPr>
          </a:p>
        </p:txBody>
      </p:sp>
      <p:sp>
        <p:nvSpPr>
          <p:cNvPr id="7" name="Rectangle 6">
            <a:extLst>
              <a:ext uri="{FF2B5EF4-FFF2-40B4-BE49-F238E27FC236}">
                <a16:creationId xmlns:a16="http://schemas.microsoft.com/office/drawing/2014/main" id="{9F1D6ED2-E1DF-4F80-9320-3C8D0744FA52}"/>
              </a:ext>
            </a:extLst>
          </p:cNvPr>
          <p:cNvSpPr/>
          <p:nvPr/>
        </p:nvSpPr>
        <p:spPr>
          <a:xfrm>
            <a:off x="6241143" y="950383"/>
            <a:ext cx="6400800" cy="677108"/>
          </a:xfrm>
          <a:prstGeom prst="rect">
            <a:avLst/>
          </a:prstGeom>
        </p:spPr>
        <p:txBody>
          <a:bodyPr>
            <a:spAutoFit/>
          </a:bodyPr>
          <a:lstStyle/>
          <a:p>
            <a:r>
              <a:rPr lang="fr-FR" b="1" dirty="0">
                <a:solidFill>
                  <a:schemeClr val="bg2">
                    <a:lumMod val="25000"/>
                  </a:schemeClr>
                </a:solidFill>
                <a:latin typeface="Arial" panose="020B0604020202020204" pitchFamily="34" charset="0"/>
                <a:ea typeface="Calibri" panose="020F0502020204030204" pitchFamily="34" charset="0"/>
              </a:rPr>
              <a:t>Projet RDONZIALY458 </a:t>
            </a:r>
            <a:r>
              <a:rPr lang="fr-FR" dirty="0">
                <a:solidFill>
                  <a:schemeClr val="bg2">
                    <a:lumMod val="25000"/>
                  </a:schemeClr>
                </a:solidFill>
                <a:latin typeface="Arial" panose="020B0604020202020204" pitchFamily="34" charset="0"/>
                <a:ea typeface="Calibri" panose="020F0502020204030204" pitchFamily="34" charset="0"/>
              </a:rPr>
              <a:t>d’Italie par Riccardo Renzi, Elena </a:t>
            </a:r>
            <a:r>
              <a:rPr lang="fr-FR" dirty="0" err="1">
                <a:solidFill>
                  <a:schemeClr val="bg2">
                    <a:lumMod val="25000"/>
                  </a:schemeClr>
                </a:solidFill>
                <a:latin typeface="Arial" panose="020B0604020202020204" pitchFamily="34" charset="0"/>
                <a:ea typeface="Calibri" panose="020F0502020204030204" pitchFamily="34" charset="0"/>
              </a:rPr>
              <a:t>Ceccarelli</a:t>
            </a:r>
            <a:r>
              <a:rPr lang="fr-FR" dirty="0">
                <a:solidFill>
                  <a:schemeClr val="bg2">
                    <a:lumMod val="25000"/>
                  </a:schemeClr>
                </a:solidFill>
                <a:latin typeface="Arial" panose="020B0604020202020204" pitchFamily="34" charset="0"/>
                <a:ea typeface="Calibri" panose="020F0502020204030204" pitchFamily="34" charset="0"/>
              </a:rPr>
              <a:t>, Anna </a:t>
            </a:r>
            <a:r>
              <a:rPr lang="fr-FR" dirty="0" err="1">
                <a:solidFill>
                  <a:schemeClr val="bg2">
                    <a:lumMod val="25000"/>
                  </a:schemeClr>
                </a:solidFill>
                <a:latin typeface="Arial" panose="020B0604020202020204" pitchFamily="34" charset="0"/>
                <a:ea typeface="Calibri" panose="020F0502020204030204" pitchFamily="34" charset="0"/>
              </a:rPr>
              <a:t>Dorigoni</a:t>
            </a:r>
            <a:r>
              <a:rPr lang="fr-FR" dirty="0">
                <a:solidFill>
                  <a:schemeClr val="bg2">
                    <a:lumMod val="25000"/>
                  </a:schemeClr>
                </a:solidFill>
                <a:latin typeface="Arial" panose="020B0604020202020204" pitchFamily="34" charset="0"/>
                <a:ea typeface="Calibri" panose="020F0502020204030204" pitchFamily="34" charset="0"/>
              </a:rPr>
              <a:t>.</a:t>
            </a:r>
            <a:r>
              <a:rPr lang="fr-FR" sz="20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 </a:t>
            </a:r>
            <a:endParaRPr lang="fr-FR" dirty="0">
              <a:solidFill>
                <a:schemeClr val="bg2">
                  <a:lumMod val="25000"/>
                </a:schemeClr>
              </a:solidFill>
            </a:endParaRPr>
          </a:p>
        </p:txBody>
      </p:sp>
    </p:spTree>
    <p:extLst>
      <p:ext uri="{BB962C8B-B14F-4D97-AF65-F5344CB8AC3E}">
        <p14:creationId xmlns:p14="http://schemas.microsoft.com/office/powerpoint/2010/main" val="950749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29DB90F-7036-445B-86B6-A3217B63BC22}"/>
              </a:ext>
            </a:extLst>
          </p:cNvPr>
          <p:cNvPicPr>
            <a:picLocks noChangeAspect="1"/>
          </p:cNvPicPr>
          <p:nvPr/>
        </p:nvPicPr>
        <p:blipFill rotWithShape="1">
          <a:blip r:embed="rId2"/>
          <a:srcRect r="5665" b="-1"/>
          <a:stretch/>
        </p:blipFill>
        <p:spPr>
          <a:xfrm>
            <a:off x="150667" y="696686"/>
            <a:ext cx="12500266" cy="8904511"/>
          </a:xfrm>
          <a:prstGeom prst="rect">
            <a:avLst/>
          </a:prstGeom>
        </p:spPr>
      </p:pic>
      <p:sp>
        <p:nvSpPr>
          <p:cNvPr id="12" name="Rectangle 11">
            <a:extLst>
              <a:ext uri="{FF2B5EF4-FFF2-40B4-BE49-F238E27FC236}">
                <a16:creationId xmlns:a16="http://schemas.microsoft.com/office/drawing/2014/main" id="{63BB2C93-D9C8-431C-B39A-C4560B3F88B0}"/>
              </a:ext>
            </a:extLst>
          </p:cNvPr>
          <p:cNvSpPr/>
          <p:nvPr/>
        </p:nvSpPr>
        <p:spPr>
          <a:xfrm>
            <a:off x="150667" y="1"/>
            <a:ext cx="12500266" cy="696686"/>
          </a:xfrm>
          <a:prstGeom prst="rect">
            <a:avLst/>
          </a:prstGeom>
          <a:solidFill>
            <a:schemeClr val="accent4">
              <a:lumMod val="20000"/>
              <a:lumOff val="80000"/>
            </a:schemeClr>
          </a:solidFill>
        </p:spPr>
        <p:txBody>
          <a:bodyPr vert="horz" lIns="91440" tIns="45720" rIns="91440" bIns="45720" rtlCol="0" anchor="ctr">
            <a:normAutofit/>
          </a:bodyPr>
          <a:lstStyle/>
          <a:p>
            <a:pPr algn="just" defTabSz="914400" fontAlgn="base">
              <a:spcBef>
                <a:spcPct val="0"/>
              </a:spcBef>
              <a:spcAft>
                <a:spcPts val="600"/>
              </a:spcAft>
            </a:pPr>
            <a:r>
              <a:rPr lang="fr-FR" sz="1400" dirty="0"/>
              <a:t>Autres projets que je trouve intéressants dans l’utilisation des matériaux locaux. Un projet fait de terre dans la terre, ainsi que les méthodes utilisées pour affronter les problèmes de lumières et de chaleurs. Ainsi que la manière dont laquelle la culture fait l’architecture.</a:t>
            </a:r>
          </a:p>
          <a:p>
            <a:pPr algn="just" defTabSz="914400" fontAlgn="base">
              <a:spcBef>
                <a:spcPct val="0"/>
              </a:spcBef>
              <a:spcAft>
                <a:spcPts val="600"/>
              </a:spcAft>
            </a:pPr>
            <a:endParaRPr lang="en-US" sz="1400" i="0" kern="1200" dirty="0">
              <a:solidFill>
                <a:srgbClr val="080808"/>
              </a:solidFill>
              <a:effectLst/>
              <a:latin typeface="+mj-lt"/>
              <a:ea typeface="+mj-ea"/>
              <a:cs typeface="+mj-cs"/>
            </a:endParaRPr>
          </a:p>
        </p:txBody>
      </p:sp>
    </p:spTree>
    <p:extLst>
      <p:ext uri="{BB962C8B-B14F-4D97-AF65-F5344CB8AC3E}">
        <p14:creationId xmlns:p14="http://schemas.microsoft.com/office/powerpoint/2010/main" val="121766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5B743F-77C0-4463-B15A-D3DC1CF9C652}"/>
              </a:ext>
            </a:extLst>
          </p:cNvPr>
          <p:cNvPicPr>
            <a:picLocks noChangeAspect="1"/>
          </p:cNvPicPr>
          <p:nvPr/>
        </p:nvPicPr>
        <p:blipFill rotWithShape="1">
          <a:blip r:embed="rId2"/>
          <a:srcRect r="5665" b="-1"/>
          <a:stretch/>
        </p:blipFill>
        <p:spPr>
          <a:xfrm>
            <a:off x="20" y="10"/>
            <a:ext cx="12801580" cy="9601190"/>
          </a:xfrm>
          <a:prstGeom prst="rect">
            <a:avLst/>
          </a:prstGeom>
        </p:spPr>
      </p:pic>
    </p:spTree>
    <p:extLst>
      <p:ext uri="{BB962C8B-B14F-4D97-AF65-F5344CB8AC3E}">
        <p14:creationId xmlns:p14="http://schemas.microsoft.com/office/powerpoint/2010/main" val="335770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43774" y="4913948"/>
            <a:ext cx="7446826" cy="415497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2D44D301-A570-4EC3-B1A0-FEC80B3CFF54}"/>
              </a:ext>
            </a:extLst>
          </p:cNvPr>
          <p:cNvSpPr txBox="1"/>
          <p:nvPr/>
        </p:nvSpPr>
        <p:spPr>
          <a:xfrm>
            <a:off x="4903496" y="4115839"/>
            <a:ext cx="7534594" cy="438158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900" kern="1200" dirty="0">
                <a:solidFill>
                  <a:srgbClr val="FFFFFF"/>
                </a:solidFill>
                <a:latin typeface="+mj-lt"/>
                <a:ea typeface="+mj-ea"/>
                <a:cs typeface="+mj-cs"/>
              </a:rPr>
              <a:t>Site d’ implantation</a:t>
            </a:r>
          </a:p>
          <a:p>
            <a:pPr defTabSz="914400">
              <a:lnSpc>
                <a:spcPct val="90000"/>
              </a:lnSpc>
              <a:spcBef>
                <a:spcPct val="0"/>
              </a:spcBef>
              <a:spcAft>
                <a:spcPts val="600"/>
              </a:spcAft>
            </a:pPr>
            <a:r>
              <a:rPr lang="fr-FR" b="1" dirty="0">
                <a:solidFill>
                  <a:schemeClr val="bg1">
                    <a:lumMod val="85000"/>
                  </a:schemeClr>
                </a:solidFill>
              </a:rPr>
              <a:t>Site</a:t>
            </a:r>
            <a:r>
              <a:rPr lang="fr-FR" dirty="0">
                <a:solidFill>
                  <a:schemeClr val="bg1">
                    <a:lumMod val="85000"/>
                  </a:schemeClr>
                </a:solidFill>
              </a:rPr>
              <a:t> : Ghardaïa, Algérie </a:t>
            </a:r>
          </a:p>
          <a:p>
            <a:pPr algn="just" defTabSz="914400">
              <a:lnSpc>
                <a:spcPct val="90000"/>
              </a:lnSpc>
              <a:spcBef>
                <a:spcPct val="0"/>
              </a:spcBef>
              <a:spcAft>
                <a:spcPts val="600"/>
              </a:spcAft>
            </a:pPr>
            <a:r>
              <a:rPr lang="fr-FR" sz="1400" b="1" dirty="0">
                <a:solidFill>
                  <a:schemeClr val="bg2">
                    <a:lumMod val="90000"/>
                  </a:schemeClr>
                </a:solidFill>
              </a:rPr>
              <a:t>Contexte</a:t>
            </a:r>
            <a:r>
              <a:rPr lang="fr-FR" sz="1400" dirty="0">
                <a:solidFill>
                  <a:schemeClr val="bg2">
                    <a:lumMod val="90000"/>
                  </a:schemeClr>
                </a:solidFill>
              </a:rPr>
              <a:t> :  Les ksour au Sud de l’Algérie se caractérisent par une architecture spécifique et une organisation socio-spatiale unique en son genre, qui reflète le mode de vie de la société locale. Le site que j’ai choisi est à côté d’un ksar appelé </a:t>
            </a:r>
            <a:r>
              <a:rPr lang="fr-FR" sz="1400" dirty="0" err="1">
                <a:solidFill>
                  <a:schemeClr val="bg2">
                    <a:lumMod val="90000"/>
                  </a:schemeClr>
                </a:solidFill>
              </a:rPr>
              <a:t>Melika</a:t>
            </a:r>
            <a:r>
              <a:rPr lang="fr-FR" sz="1400" dirty="0">
                <a:solidFill>
                  <a:schemeClr val="bg2">
                    <a:lumMod val="90000"/>
                  </a:schemeClr>
                </a:solidFill>
              </a:rPr>
              <a:t>, c’est l’un des cinq ksour de Ghardaïa classés patrimoine de l’humanité UNESCO du fait de leurs spécificités architecturales et urbaines.  Ce site occupe à moitié un cimetière car les cimetières sont très nombreux dans les villes du Mzab, le cimetière est très important pour les mozabites car il constitue la ville des morts. J’aimerai alors intégrer ce dernier dans ma démarche pour l’importance culturelle et spirituelle qu’il représente</a:t>
            </a:r>
            <a:r>
              <a:rPr lang="fr-FR" sz="1400" dirty="0"/>
              <a:t>.</a:t>
            </a:r>
          </a:p>
          <a:p>
            <a:pPr defTabSz="914400">
              <a:lnSpc>
                <a:spcPct val="90000"/>
              </a:lnSpc>
              <a:spcBef>
                <a:spcPct val="0"/>
              </a:spcBef>
              <a:spcAft>
                <a:spcPts val="600"/>
              </a:spcAft>
            </a:pPr>
            <a:endParaRPr lang="en-US" sz="5900" kern="1200" dirty="0">
              <a:solidFill>
                <a:srgbClr val="FFFFFF"/>
              </a:solidFill>
              <a:latin typeface="+mj-lt"/>
              <a:ea typeface="+mj-ea"/>
              <a:cs typeface="+mj-cs"/>
            </a:endParaRPr>
          </a:p>
        </p:txBody>
      </p:sp>
      <p:pic>
        <p:nvPicPr>
          <p:cNvPr id="5" name="Image 4" descr="Résultat de recherche d'images pour &quot;ghardaia&quot;">
            <a:extLst>
              <a:ext uri="{FF2B5EF4-FFF2-40B4-BE49-F238E27FC236}">
                <a16:creationId xmlns:a16="http://schemas.microsoft.com/office/drawing/2014/main" id="{C377B2BA-0BE5-44C6-9E0E-5656C458DD71}"/>
              </a:ext>
            </a:extLst>
          </p:cNvPr>
          <p:cNvPicPr/>
          <p:nvPr/>
        </p:nvPicPr>
        <p:blipFill rotWithShape="1">
          <a:blip r:embed="rId2" cstate="print">
            <a:extLst>
              <a:ext uri="{28A0092B-C50C-407E-A947-70E740481C1C}">
                <a14:useLocalDpi xmlns:a14="http://schemas.microsoft.com/office/drawing/2010/main" val="0"/>
              </a:ext>
            </a:extLst>
          </a:blip>
          <a:srcRect r="5101" b="1"/>
          <a:stretch/>
        </p:blipFill>
        <p:spPr bwMode="auto">
          <a:xfrm>
            <a:off x="4307922" y="450426"/>
            <a:ext cx="4359265" cy="4237567"/>
          </a:xfrm>
          <a:prstGeom prst="rect">
            <a:avLst/>
          </a:prstGeom>
          <a:noFill/>
        </p:spPr>
      </p:pic>
      <p:pic>
        <p:nvPicPr>
          <p:cNvPr id="3" name="Image 2">
            <a:extLst>
              <a:ext uri="{FF2B5EF4-FFF2-40B4-BE49-F238E27FC236}">
                <a16:creationId xmlns:a16="http://schemas.microsoft.com/office/drawing/2014/main" id="{DAE5A43D-0878-4362-B809-E7F07C5661E6}"/>
              </a:ext>
            </a:extLst>
          </p:cNvPr>
          <p:cNvPicPr/>
          <p:nvPr/>
        </p:nvPicPr>
        <p:blipFill rotWithShape="1">
          <a:blip r:embed="rId3" cstate="print">
            <a:extLst>
              <a:ext uri="{28A0092B-C50C-407E-A947-70E740481C1C}">
                <a14:useLocalDpi xmlns:a14="http://schemas.microsoft.com/office/drawing/2010/main" val="0"/>
              </a:ext>
            </a:extLst>
          </a:blip>
          <a:srcRect l="4467" r="8029"/>
          <a:stretch/>
        </p:blipFill>
        <p:spPr>
          <a:xfrm>
            <a:off x="473086" y="488526"/>
            <a:ext cx="3716975" cy="4180145"/>
          </a:xfrm>
          <a:prstGeom prst="rect">
            <a:avLst/>
          </a:prstGeom>
        </p:spPr>
      </p:pic>
      <p:pic>
        <p:nvPicPr>
          <p:cNvPr id="6" name="Image 5">
            <a:extLst>
              <a:ext uri="{FF2B5EF4-FFF2-40B4-BE49-F238E27FC236}">
                <a16:creationId xmlns:a16="http://schemas.microsoft.com/office/drawing/2014/main" id="{AA1634EA-E926-4E7E-BFA5-F524F23949A3}"/>
              </a:ext>
            </a:extLst>
          </p:cNvPr>
          <p:cNvPicPr/>
          <p:nvPr/>
        </p:nvPicPr>
        <p:blipFill rotWithShape="1">
          <a:blip r:embed="rId4" cstate="print">
            <a:extLst>
              <a:ext uri="{28A0092B-C50C-407E-A947-70E740481C1C}">
                <a14:useLocalDpi xmlns:a14="http://schemas.microsoft.com/office/drawing/2010/main" val="0"/>
              </a:ext>
            </a:extLst>
          </a:blip>
          <a:srcRect r="29396" b="-1"/>
          <a:stretch/>
        </p:blipFill>
        <p:spPr>
          <a:xfrm>
            <a:off x="8765998" y="450427"/>
            <a:ext cx="3712370" cy="4180145"/>
          </a:xfrm>
          <a:prstGeom prst="rect">
            <a:avLst/>
          </a:prstGeom>
        </p:spPr>
      </p:pic>
      <p:cxnSp>
        <p:nvCxnSpPr>
          <p:cNvPr id="29" name="Straight Connector 2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95201" y="7620320"/>
            <a:ext cx="672084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AB1E6744-3223-4243-A6B0-93FD15B40333}"/>
              </a:ext>
            </a:extLst>
          </p:cNvPr>
          <p:cNvPicPr/>
          <p:nvPr/>
        </p:nvPicPr>
        <p:blipFill rotWithShape="1">
          <a:blip r:embed="rId5" cstate="print">
            <a:extLst>
              <a:ext uri="{28A0092B-C50C-407E-A947-70E740481C1C}">
                <a14:useLocalDpi xmlns:a14="http://schemas.microsoft.com/office/drawing/2010/main" val="0"/>
              </a:ext>
            </a:extLst>
          </a:blip>
          <a:srcRect l="27933" r="21552" b="-1"/>
          <a:stretch/>
        </p:blipFill>
        <p:spPr>
          <a:xfrm>
            <a:off x="333516" y="4913206"/>
            <a:ext cx="4368475" cy="4237566"/>
          </a:xfrm>
          <a:prstGeom prst="rect">
            <a:avLst/>
          </a:prstGeom>
        </p:spPr>
      </p:pic>
      <p:sp>
        <p:nvSpPr>
          <p:cNvPr id="7" name="Ellipse 6">
            <a:extLst>
              <a:ext uri="{FF2B5EF4-FFF2-40B4-BE49-F238E27FC236}">
                <a16:creationId xmlns:a16="http://schemas.microsoft.com/office/drawing/2014/main" id="{B6654192-1361-48B5-A6AE-A2555A5EFA24}"/>
              </a:ext>
            </a:extLst>
          </p:cNvPr>
          <p:cNvSpPr/>
          <p:nvPr/>
        </p:nvSpPr>
        <p:spPr>
          <a:xfrm>
            <a:off x="4042690" y="7051444"/>
            <a:ext cx="336807" cy="4413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890CC15F-8FB6-4B0C-AD4B-22F5FBD1710C}"/>
              </a:ext>
            </a:extLst>
          </p:cNvPr>
          <p:cNvSpPr/>
          <p:nvPr/>
        </p:nvSpPr>
        <p:spPr>
          <a:xfrm>
            <a:off x="10601192" y="786664"/>
            <a:ext cx="1706331" cy="14202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180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801600" cy="9601200"/>
          </a:xfrm>
          <a:prstGeom prst="rect">
            <a:avLst/>
          </a:prstGeom>
          <a:solidFill>
            <a:srgbClr val="389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709" y="672084"/>
            <a:ext cx="5731028" cy="82570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 5">
            <a:extLst>
              <a:ext uri="{FF2B5EF4-FFF2-40B4-BE49-F238E27FC236}">
                <a16:creationId xmlns:a16="http://schemas.microsoft.com/office/drawing/2014/main" id="{57CDC41D-C2A2-4374-9A97-AF9E94A1AAC0}"/>
              </a:ext>
            </a:extLst>
          </p:cNvPr>
          <p:cNvPicPr>
            <a:picLocks noChangeAspect="1"/>
          </p:cNvPicPr>
          <p:nvPr/>
        </p:nvPicPr>
        <p:blipFill>
          <a:blip r:embed="rId2"/>
          <a:stretch>
            <a:fillRect/>
          </a:stretch>
        </p:blipFill>
        <p:spPr>
          <a:xfrm>
            <a:off x="6742086" y="925583"/>
            <a:ext cx="5386273" cy="7750032"/>
          </a:xfrm>
          <a:prstGeom prst="rect">
            <a:avLst/>
          </a:prstGeom>
        </p:spPr>
      </p:pic>
      <p:sp>
        <p:nvSpPr>
          <p:cNvPr id="93" name="Rectangle 9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862" y="672084"/>
            <a:ext cx="5731027" cy="82570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 6">
            <a:extLst>
              <a:ext uri="{FF2B5EF4-FFF2-40B4-BE49-F238E27FC236}">
                <a16:creationId xmlns:a16="http://schemas.microsoft.com/office/drawing/2014/main" id="{9CAA7F02-BACD-4241-9ABA-CB5C7740F9DC}"/>
              </a:ext>
            </a:extLst>
          </p:cNvPr>
          <p:cNvPicPr>
            <a:picLocks noChangeAspect="1"/>
          </p:cNvPicPr>
          <p:nvPr/>
        </p:nvPicPr>
        <p:blipFill>
          <a:blip r:embed="rId3"/>
          <a:stretch>
            <a:fillRect/>
          </a:stretch>
        </p:blipFill>
        <p:spPr>
          <a:xfrm>
            <a:off x="673238" y="2492622"/>
            <a:ext cx="5386273" cy="3420283"/>
          </a:xfrm>
          <a:prstGeom prst="rect">
            <a:avLst/>
          </a:prstGeom>
        </p:spPr>
      </p:pic>
      <p:sp>
        <p:nvSpPr>
          <p:cNvPr id="8" name="Rectangle 7">
            <a:extLst>
              <a:ext uri="{FF2B5EF4-FFF2-40B4-BE49-F238E27FC236}">
                <a16:creationId xmlns:a16="http://schemas.microsoft.com/office/drawing/2014/main" id="{B238BDD1-DF03-4961-A759-5FF05008D9A3}"/>
              </a:ext>
            </a:extLst>
          </p:cNvPr>
          <p:cNvSpPr/>
          <p:nvPr/>
        </p:nvSpPr>
        <p:spPr>
          <a:xfrm>
            <a:off x="500862" y="782134"/>
            <a:ext cx="5731027" cy="1600438"/>
          </a:xfrm>
          <a:prstGeom prst="rect">
            <a:avLst/>
          </a:prstGeom>
        </p:spPr>
        <p:txBody>
          <a:bodyPr wrap="square">
            <a:spAutoFit/>
          </a:bodyPr>
          <a:lstStyle/>
          <a:p>
            <a:pPr algn="just"/>
            <a:r>
              <a:rPr lang="fr-FR" sz="1400" dirty="0">
                <a:solidFill>
                  <a:srgbClr val="000000"/>
                </a:solidFill>
                <a:latin typeface="Verdana" panose="020B0604030504040204" pitchFamily="34" charset="0"/>
              </a:rPr>
              <a:t>le ksar, qui comprend quatre éléments structurants : la mosquée au sommet de la colline comme point d’appel, entourée par les habitations ; le marché en bas de la colline ; le mur d’enceinte, qui entoure le ksar et matérialise une barrière infranchissable aussi bien pour les étrangers que pour les extensions ; enfin, tout autour du ksar mais à l’intérieur des remparts on trouve des cimetières.</a:t>
            </a:r>
            <a:endParaRPr lang="fr-FR" sz="1400" dirty="0"/>
          </a:p>
        </p:txBody>
      </p:sp>
      <p:sp>
        <p:nvSpPr>
          <p:cNvPr id="19" name="Rectangle 18">
            <a:extLst>
              <a:ext uri="{FF2B5EF4-FFF2-40B4-BE49-F238E27FC236}">
                <a16:creationId xmlns:a16="http://schemas.microsoft.com/office/drawing/2014/main" id="{659F0C6A-BF1C-4337-B496-D249F97205E4}"/>
              </a:ext>
            </a:extLst>
          </p:cNvPr>
          <p:cNvSpPr/>
          <p:nvPr/>
        </p:nvSpPr>
        <p:spPr>
          <a:xfrm>
            <a:off x="500860" y="6073794"/>
            <a:ext cx="5731027" cy="3108543"/>
          </a:xfrm>
          <a:prstGeom prst="rect">
            <a:avLst/>
          </a:prstGeom>
        </p:spPr>
        <p:txBody>
          <a:bodyPr wrap="square">
            <a:spAutoFit/>
          </a:bodyPr>
          <a:lstStyle/>
          <a:p>
            <a:pPr algn="just"/>
            <a:r>
              <a:rPr lang="fr-FR" sz="1400" b="1" dirty="0">
                <a:highlight>
                  <a:srgbClr val="FFFF00"/>
                </a:highlight>
                <a:latin typeface="Verdana" panose="020B0604030504040204" pitchFamily="34" charset="0"/>
                <a:ea typeface="Verdana" panose="020B0604030504040204" pitchFamily="34" charset="0"/>
              </a:rPr>
              <a:t>Les cimetières </a:t>
            </a:r>
          </a:p>
          <a:p>
            <a:pPr algn="just"/>
            <a:endParaRPr lang="fr-FR" sz="1400" dirty="0">
              <a:latin typeface="Verdana" panose="020B0604030504040204" pitchFamily="34" charset="0"/>
              <a:ea typeface="Verdana" panose="020B0604030504040204" pitchFamily="34" charset="0"/>
            </a:endParaRPr>
          </a:p>
          <a:p>
            <a:pPr algn="just"/>
            <a:r>
              <a:rPr lang="fr-FR" sz="1400" dirty="0">
                <a:latin typeface="Verdana" panose="020B0604030504040204" pitchFamily="34" charset="0"/>
                <a:ea typeface="Verdana" panose="020B0604030504040204" pitchFamily="34" charset="0"/>
              </a:rPr>
              <a:t>Ils sont localisés à l’extérieur de la cité et ils sont nombreux, ils se trouvent généralement hors des villes du Mzab mais organisés par elles et en fonction d’elles. Le cimetière est un espace intégré constituant un réelle ville des morts avec des superficies très importantes et contient des sous espaces dans lesquelles s’accomplissent les rituels et la dessertes des offrandes, chaque cimetière porte le nom d’une célébrité religieuse ou sociale. . J’aimerai alors intégrer ce dernier dans ma démarche pour l’importance culturelle et spirituelle qu’il représente.</a:t>
            </a:r>
          </a:p>
          <a:p>
            <a:pPr algn="just"/>
            <a:endParaRPr lang="fr-FR" sz="1400" dirty="0">
              <a:latin typeface="Verdana" panose="020B0604030504040204" pitchFamily="34" charset="0"/>
              <a:ea typeface="Verdana" panose="020B0604030504040204" pitchFamily="34" charset="0"/>
            </a:endParaRPr>
          </a:p>
          <a:p>
            <a:pPr algn="just"/>
            <a:endParaRPr lang="fr-FR"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1329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811BF1-365A-4EA8-916B-0E92E3AC90A7}"/>
              </a:ext>
            </a:extLst>
          </p:cNvPr>
          <p:cNvPicPr>
            <a:picLocks noChangeAspect="1"/>
          </p:cNvPicPr>
          <p:nvPr/>
        </p:nvPicPr>
        <p:blipFill rotWithShape="1">
          <a:blip r:embed="rId2"/>
          <a:srcRect t="31134" b="24668"/>
          <a:stretch/>
        </p:blipFill>
        <p:spPr>
          <a:xfrm>
            <a:off x="1413164" y="0"/>
            <a:ext cx="10446327" cy="9601200"/>
          </a:xfrm>
          <a:prstGeom prst="rect">
            <a:avLst/>
          </a:prstGeom>
        </p:spPr>
      </p:pic>
      <p:sp>
        <p:nvSpPr>
          <p:cNvPr id="5" name="Flèche : bas 4">
            <a:extLst>
              <a:ext uri="{FF2B5EF4-FFF2-40B4-BE49-F238E27FC236}">
                <a16:creationId xmlns:a16="http://schemas.microsoft.com/office/drawing/2014/main" id="{C22453C7-F570-4089-8EDE-A3AF136912A5}"/>
              </a:ext>
            </a:extLst>
          </p:cNvPr>
          <p:cNvSpPr/>
          <p:nvPr/>
        </p:nvSpPr>
        <p:spPr>
          <a:xfrm>
            <a:off x="7869382" y="0"/>
            <a:ext cx="221673" cy="10806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Flèche : bas 5">
            <a:extLst>
              <a:ext uri="{FF2B5EF4-FFF2-40B4-BE49-F238E27FC236}">
                <a16:creationId xmlns:a16="http://schemas.microsoft.com/office/drawing/2014/main" id="{D4CD3FAE-0103-4C99-A0E0-91CFEF2B6C17}"/>
              </a:ext>
            </a:extLst>
          </p:cNvPr>
          <p:cNvSpPr/>
          <p:nvPr/>
        </p:nvSpPr>
        <p:spPr>
          <a:xfrm>
            <a:off x="8021782" y="7162800"/>
            <a:ext cx="221673" cy="10806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1574781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364</Words>
  <Application>Microsoft Office PowerPoint</Application>
  <PresentationFormat>A3 (297 x 420 mm)</PresentationFormat>
  <Paragraphs>39</Paragraphs>
  <Slides>10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Arial</vt:lpstr>
      <vt:lpstr>Calibri</vt:lpstr>
      <vt:lpstr>Calibri Light</vt:lpstr>
      <vt:lpstr>Verdana</vt:lpstr>
      <vt:lpstr>Thème Office</vt:lpstr>
      <vt:lpstr>Selma kassa 17A92          PFE13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Selma kassa 17A92 </dc:title>
  <dc:creator>selma ben</dc:creator>
  <cp:lastModifiedBy>selma ben</cp:lastModifiedBy>
  <cp:revision>9</cp:revision>
  <dcterms:created xsi:type="dcterms:W3CDTF">2020-03-22T14:31:09Z</dcterms:created>
  <dcterms:modified xsi:type="dcterms:W3CDTF">2020-03-22T15:50:57Z</dcterms:modified>
</cp:coreProperties>
</file>